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6" r:id="rId2"/>
    <p:sldId id="257" r:id="rId3"/>
    <p:sldId id="298" r:id="rId4"/>
    <p:sldId id="299" r:id="rId5"/>
    <p:sldId id="300" r:id="rId6"/>
    <p:sldId id="258" r:id="rId7"/>
    <p:sldId id="295" r:id="rId8"/>
    <p:sldId id="296" r:id="rId9"/>
    <p:sldId id="286" r:id="rId10"/>
    <p:sldId id="297" r:id="rId11"/>
    <p:sldId id="259" r:id="rId12"/>
    <p:sldId id="260" r:id="rId13"/>
    <p:sldId id="261" r:id="rId14"/>
    <p:sldId id="263" r:id="rId15"/>
    <p:sldId id="262" r:id="rId16"/>
    <p:sldId id="264" r:id="rId17"/>
    <p:sldId id="265" r:id="rId18"/>
    <p:sldId id="266" r:id="rId19"/>
    <p:sldId id="267" r:id="rId20"/>
    <p:sldId id="268" r:id="rId21"/>
    <p:sldId id="269" r:id="rId22"/>
    <p:sldId id="272" r:id="rId23"/>
    <p:sldId id="270" r:id="rId24"/>
    <p:sldId id="274" r:id="rId25"/>
    <p:sldId id="275" r:id="rId26"/>
    <p:sldId id="278" r:id="rId27"/>
    <p:sldId id="276" r:id="rId28"/>
    <p:sldId id="279" r:id="rId29"/>
    <p:sldId id="277" r:id="rId30"/>
    <p:sldId id="280" r:id="rId31"/>
    <p:sldId id="281" r:id="rId32"/>
    <p:sldId id="282" r:id="rId33"/>
    <p:sldId id="284" r:id="rId34"/>
    <p:sldId id="283" r:id="rId35"/>
    <p:sldId id="285" r:id="rId36"/>
    <p:sldId id="288" r:id="rId37"/>
    <p:sldId id="287" r:id="rId38"/>
    <p:sldId id="289" r:id="rId39"/>
    <p:sldId id="292" r:id="rId40"/>
    <p:sldId id="29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6"/>
    <p:restoredTop sz="71835"/>
  </p:normalViewPr>
  <p:slideViewPr>
    <p:cSldViewPr snapToGrid="0" snapToObjects="1">
      <p:cViewPr varScale="1">
        <p:scale>
          <a:sx n="76" d="100"/>
          <a:sy n="76" d="100"/>
        </p:scale>
        <p:origin x="196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82609A-B977-6441-9F1E-614D9FA700BF}" type="datetimeFigureOut">
              <a:rPr lang="en-US" smtClean="0"/>
              <a:t>3/11/19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3DF8C8-EF8B-9F49-AA3F-9281592CA2B0}" type="slidenum">
              <a:rPr lang="en-US" smtClean="0"/>
              <a:t>‹#›</a:t>
            </a:fld>
            <a:endParaRPr lang="en-US"/>
          </a:p>
        </p:txBody>
      </p:sp>
    </p:spTree>
    <p:extLst>
      <p:ext uri="{BB962C8B-B14F-4D97-AF65-F5344CB8AC3E}">
        <p14:creationId xmlns:p14="http://schemas.microsoft.com/office/powerpoint/2010/main" val="534099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blog.tophat.com/7-free-classroom-tech-tools-need-know/" TargetMode="External"/><Relationship Id="rId3" Type="http://schemas.openxmlformats.org/officeDocument/2006/relationships/hyperlink" Target="https://blog.tophat.com/top-ten-edtech-tools-set-class-success/" TargetMode="External"/><Relationship Id="rId7" Type="http://schemas.openxmlformats.org/officeDocument/2006/relationships/hyperlink" Target="https://blog.tophat.com/prevent-students-cheating-class/"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blog.tophat.com/build-community-in-your-online-course/" TargetMode="External"/><Relationship Id="rId5" Type="http://schemas.openxmlformats.org/officeDocument/2006/relationships/hyperlink" Target="https://blog.tophat.com/11-smart-ways-use-internet-classroom/" TargetMode="External"/><Relationship Id="rId4" Type="http://schemas.openxmlformats.org/officeDocument/2006/relationships/hyperlink" Target="https://tophat.com/"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Decompostion, abstraction and </a:t>
            </a:r>
            <a:r>
              <a:rPr lang="en-US" dirty="0" err="1"/>
              <a:t>generalisation</a:t>
            </a:r>
            <a:endParaRPr lang="en-US" dirty="0"/>
          </a:p>
        </p:txBody>
      </p:sp>
      <p:sp>
        <p:nvSpPr>
          <p:cNvPr id="4" name="Slide Number Placeholder 3"/>
          <p:cNvSpPr>
            <a:spLocks noGrp="1"/>
          </p:cNvSpPr>
          <p:nvPr>
            <p:ph type="sldNum" sz="quarter" idx="10"/>
          </p:nvPr>
        </p:nvSpPr>
        <p:spPr/>
        <p:txBody>
          <a:bodyPr/>
          <a:lstStyle/>
          <a:p>
            <a:fld id="{ED3DF8C8-EF8B-9F49-AA3F-9281592CA2B0}" type="slidenum">
              <a:rPr lang="en-US" smtClean="0"/>
              <a:t>11</a:t>
            </a:fld>
            <a:endParaRPr lang="en-US"/>
          </a:p>
        </p:txBody>
      </p:sp>
    </p:spTree>
    <p:extLst>
      <p:ext uri="{BB962C8B-B14F-4D97-AF65-F5344CB8AC3E}">
        <p14:creationId xmlns:p14="http://schemas.microsoft.com/office/powerpoint/2010/main" val="58801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The Pros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Using technology in the classroom allows you to experiment more in pedagogy.</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 an academic professional, you’ll learn more about how to effectively design and execute a class guided with technology. Whether it’s a dramatic change such as teaching with a flipped-classroom, or just adopting a single tool for a specific project or term, you’ll learn something new in modern academia! Being well-versed in technology can also help build your credibility with students, and even with fellow colleagues.</a:t>
            </a:r>
          </a:p>
          <a:p>
            <a:r>
              <a:rPr lang="en-US" sz="1200" b="1" i="0" kern="1200" dirty="0">
                <a:solidFill>
                  <a:schemeClr val="tx1"/>
                </a:solidFill>
                <a:effectLst/>
                <a:latin typeface="+mn-lt"/>
                <a:ea typeface="+mn-ea"/>
                <a:cs typeface="+mn-cs"/>
              </a:rPr>
              <a:t>There are countless resources for enhancing education and making learning more fun and effective.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From apps to organizational platforms to e-textbooks and more, there are many amazing tools that can help you. In my recent article </a:t>
            </a:r>
            <a:r>
              <a:rPr lang="en-US" sz="1200" b="0" i="0" u="none" strike="noStrike" kern="1200" dirty="0">
                <a:solidFill>
                  <a:schemeClr val="tx1"/>
                </a:solidFill>
                <a:effectLst/>
                <a:latin typeface="+mn-lt"/>
                <a:ea typeface="+mn-ea"/>
                <a:cs typeface="+mn-cs"/>
                <a:hlinkClick r:id="rId3"/>
              </a:rPr>
              <a:t>Top Ten EdTech Tools to Set Your Class Up for Success</a:t>
            </a:r>
            <a:r>
              <a:rPr lang="en-US" sz="1200" b="0" i="0" kern="1200" dirty="0">
                <a:solidFill>
                  <a:schemeClr val="tx1"/>
                </a:solidFill>
                <a:effectLst/>
                <a:latin typeface="+mn-lt"/>
                <a:ea typeface="+mn-ea"/>
                <a:cs typeface="+mn-cs"/>
              </a:rPr>
              <a:t>, I highlight tools that will help both students and professors alike collaborate, share ideas, stay organized, and more to get the most out of learning.</a:t>
            </a:r>
          </a:p>
          <a:p>
            <a:r>
              <a:rPr lang="en-US" sz="1200" b="1" i="0" kern="1200" dirty="0">
                <a:solidFill>
                  <a:schemeClr val="tx1"/>
                </a:solidFill>
                <a:effectLst/>
                <a:latin typeface="+mn-lt"/>
                <a:ea typeface="+mn-ea"/>
                <a:cs typeface="+mn-cs"/>
              </a:rPr>
              <a:t>Technology can automate a lot of your tedious tasks.</a:t>
            </a:r>
            <a:br>
              <a:rPr lang="en-US" sz="1200" b="1"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 highlighted in my Top Ten </a:t>
            </a:r>
            <a:r>
              <a:rPr lang="en-US" sz="1200" b="0" i="0" kern="1200" dirty="0" err="1">
                <a:solidFill>
                  <a:schemeClr val="tx1"/>
                </a:solidFill>
                <a:effectLst/>
                <a:latin typeface="+mn-lt"/>
                <a:ea typeface="+mn-ea"/>
                <a:cs typeface="+mn-cs"/>
              </a:rPr>
              <a:t>EdTech</a:t>
            </a:r>
            <a:r>
              <a:rPr lang="en-US" sz="1200" b="0" i="0" kern="1200" dirty="0">
                <a:solidFill>
                  <a:schemeClr val="tx1"/>
                </a:solidFill>
                <a:effectLst/>
                <a:latin typeface="+mn-lt"/>
                <a:ea typeface="+mn-ea"/>
                <a:cs typeface="+mn-cs"/>
              </a:rPr>
              <a:t> Tools list (above), there are engagement tools like </a:t>
            </a:r>
            <a:r>
              <a:rPr lang="en-US" sz="1200" b="0" i="0" u="none" strike="noStrike" kern="1200" dirty="0">
                <a:solidFill>
                  <a:schemeClr val="tx1"/>
                </a:solidFill>
                <a:effectLst/>
                <a:latin typeface="+mn-lt"/>
                <a:ea typeface="+mn-ea"/>
                <a:cs typeface="+mn-cs"/>
                <a:hlinkClick r:id="rId4"/>
              </a:rPr>
              <a:t>Top Hat</a:t>
            </a:r>
            <a:r>
              <a:rPr lang="en-US" sz="1200" b="0" i="0" kern="1200" dirty="0">
                <a:solidFill>
                  <a:schemeClr val="tx1"/>
                </a:solidFill>
                <a:effectLst/>
                <a:latin typeface="+mn-lt"/>
                <a:ea typeface="+mn-ea"/>
                <a:cs typeface="+mn-cs"/>
              </a:rPr>
              <a:t> that can automate grading for you and keep track of student performance. Similarly, tools like Top Hat can help you streamline grading for writing assignments, discussions, and participation, and answering common student questions, which otherwise can seem daunting due to their objective nature.</a:t>
            </a:r>
          </a:p>
          <a:p>
            <a:r>
              <a:rPr lang="en-US" sz="1200" b="1" i="0" kern="1200" dirty="0">
                <a:solidFill>
                  <a:schemeClr val="tx1"/>
                </a:solidFill>
                <a:effectLst/>
                <a:latin typeface="+mn-lt"/>
                <a:ea typeface="+mn-ea"/>
                <a:cs typeface="+mn-cs"/>
              </a:rPr>
              <a:t>Your class has instant access to information that can supplement their learning experience.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 shifts the classroom experience from the sage-on-a-stage approach to a more collaborative environment. Imagine that your student raises her hand and says, “I know exactly what you mean! I saw a similar case on YouTube last week. May I share it with the class?” Student rushes to the lectern, finds it on </a:t>
            </a:r>
            <a:r>
              <a:rPr lang="en-US" sz="1200" b="0" i="0" kern="1200" dirty="0" err="1">
                <a:solidFill>
                  <a:schemeClr val="tx1"/>
                </a:solidFill>
                <a:effectLst/>
                <a:latin typeface="+mn-lt"/>
                <a:ea typeface="+mn-ea"/>
                <a:cs typeface="+mn-cs"/>
              </a:rPr>
              <a:t>Youtube</a:t>
            </a:r>
            <a:r>
              <a:rPr lang="en-US" sz="1200" b="0" i="0" kern="1200" dirty="0">
                <a:solidFill>
                  <a:schemeClr val="tx1"/>
                </a:solidFill>
                <a:effectLst/>
                <a:latin typeface="+mn-lt"/>
                <a:ea typeface="+mn-ea"/>
                <a:cs typeface="+mn-cs"/>
              </a:rPr>
              <a:t>, and everyone (including you!) learns something new. Researching on the spot becomes easier. Here are </a:t>
            </a:r>
            <a:r>
              <a:rPr lang="en-US" sz="1200" b="0" i="0" u="none" strike="noStrike" kern="1200" dirty="0">
                <a:solidFill>
                  <a:schemeClr val="tx1"/>
                </a:solidFill>
                <a:effectLst/>
                <a:latin typeface="+mn-lt"/>
                <a:ea typeface="+mn-ea"/>
                <a:cs typeface="+mn-cs"/>
                <a:hlinkClick r:id="rId5"/>
              </a:rPr>
              <a:t>11 Ways to Use the Internet in Your Classroom</a:t>
            </a:r>
            <a:r>
              <a:rPr lang="en-US" sz="1200" b="0" i="0" kern="1200" dirty="0">
                <a:solidFill>
                  <a:schemeClr val="tx1"/>
                </a:solidFill>
                <a:effectLst/>
                <a:latin typeface="+mn-lt"/>
                <a:ea typeface="+mn-ea"/>
                <a:cs typeface="+mn-cs"/>
              </a:rPr>
              <a:t>, which range from research to inviting remote speakers in virtually and beyond.</a:t>
            </a:r>
          </a:p>
          <a:p>
            <a:r>
              <a:rPr lang="en-US" sz="1200" b="1" i="0" kern="1200" dirty="0">
                <a:solidFill>
                  <a:schemeClr val="tx1"/>
                </a:solidFill>
                <a:effectLst/>
                <a:latin typeface="+mn-lt"/>
                <a:ea typeface="+mn-ea"/>
                <a:cs typeface="+mn-cs"/>
              </a:rPr>
              <a:t>Students can learn life skills through technology.</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Creating presentations, learning to differentiate reliable from unreliable sources on the Internet, maintaining proper online etiquette, and writing emails; these are all vital skills that your students can learn in the classroom and master before graduation.</a:t>
            </a:r>
          </a:p>
          <a:p>
            <a:r>
              <a:rPr lang="en-US" sz="1200" b="1" i="0" kern="1200" dirty="0">
                <a:solidFill>
                  <a:schemeClr val="tx1"/>
                </a:solidFill>
                <a:effectLst/>
                <a:latin typeface="+mn-lt"/>
                <a:ea typeface="+mn-ea"/>
                <a:cs typeface="+mn-cs"/>
              </a:rPr>
              <a:t>We live in a digital world.</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Neither you, nor your students, should go back to the 19th century when they walk into your classroom. Using technology in the classroom can prepare your students for a future deeply rooted in technology.</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The Cons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Technology can be a distraction.</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makes the notion of creating a structure and culture of respect all the more important since day one. Identify specific projects, times during class, and the specific intentions you have for allowing the use of technology in the classroom. Creating expectations and guidelines for the students, and sticking to them, will be important for them in respecting your boundaries. It will be better to use technology that students already have (smartphones, laptops, etc.) for good and valuable learning experiences, rather than pretend like those devices aren’t present in your class in the first place.</a:t>
            </a:r>
          </a:p>
          <a:p>
            <a:r>
              <a:rPr lang="en-US" sz="1200" b="1" i="0" kern="1200" dirty="0">
                <a:solidFill>
                  <a:schemeClr val="tx1"/>
                </a:solidFill>
                <a:effectLst/>
                <a:latin typeface="+mn-lt"/>
                <a:ea typeface="+mn-ea"/>
                <a:cs typeface="+mn-cs"/>
              </a:rPr>
              <a:t>Possible disconnect of social interaction.</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can happen, but it doesn’t have to. Many people are skeptical of technology and what it does to students’ (and everyone else’s) ability to verbally communicate. If you create assignments in class that use both technological tools as well as oral presentations and collaboration, this will teach students to be dynamic in how they learn and interact with others. If you teach on online course and struggle with the culture and communication part of it, check out my article </a:t>
            </a:r>
            <a:r>
              <a:rPr lang="en-US" sz="1200" b="0" i="0" u="none" strike="noStrike" kern="1200" dirty="0">
                <a:solidFill>
                  <a:schemeClr val="tx1"/>
                </a:solidFill>
                <a:effectLst/>
                <a:latin typeface="+mn-lt"/>
                <a:ea typeface="+mn-ea"/>
                <a:cs typeface="+mn-cs"/>
                <a:hlinkClick r:id="rId6"/>
              </a:rPr>
              <a:t>How to Build a Community in Your Online Course</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Technology can foster more cheating in class and on assignments.</a:t>
            </a:r>
            <a:br>
              <a:rPr lang="en-US" sz="1200" b="1"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However, this will only happen if you give up hope on adjusting your students’ attitudes and only give them subjective assignments that require no thought or perspective. My colleague recently published an excellent article on </a:t>
            </a:r>
            <a:r>
              <a:rPr lang="en-US" sz="1200" b="0" i="0" u="none" strike="noStrike" kern="1200" dirty="0">
                <a:solidFill>
                  <a:schemeClr val="tx1"/>
                </a:solidFill>
                <a:effectLst/>
                <a:latin typeface="+mn-lt"/>
                <a:ea typeface="+mn-ea"/>
                <a:cs typeface="+mn-cs"/>
                <a:hlinkClick r:id="rId7"/>
              </a:rPr>
              <a:t>How to Prevent Cheating in Your Class</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Students do not have equal access to technological resources.</a:t>
            </a:r>
            <a:br>
              <a:rPr lang="en-US" sz="1200" b="1"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There will be students who do not have iPads or cameras or even the textbooks for class. It will be up to you to point them in the direction of the library or community resources, or to create assignments that allow them to work in groups and share resources. That being said, close to 95% student have some sort of technology devices, even if it’s just a cell phone. While resources often come at a cost, we did come up with a list of </a:t>
            </a:r>
            <a:r>
              <a:rPr lang="en-US" sz="1200" b="0" i="0" u="none" strike="noStrike" kern="1200" dirty="0">
                <a:solidFill>
                  <a:schemeClr val="tx1"/>
                </a:solidFill>
                <a:effectLst/>
                <a:latin typeface="+mn-lt"/>
                <a:ea typeface="+mn-ea"/>
                <a:cs typeface="+mn-cs"/>
                <a:hlinkClick r:id="rId8"/>
              </a:rPr>
              <a:t>7 Free Classroom Tech Tools You Need Know</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The quality of research and sources they find may not be top-notch.</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internet is both a blessing and a curse. Your students may need some guidance on identifying proper sources and unreliable sources. Many campuses have writing centers that can help with this.</a:t>
            </a:r>
          </a:p>
          <a:p>
            <a:r>
              <a:rPr lang="en-US" sz="1200" b="1" i="0" kern="1200" dirty="0">
                <a:solidFill>
                  <a:schemeClr val="tx1"/>
                </a:solidFill>
                <a:effectLst/>
                <a:latin typeface="+mn-lt"/>
                <a:ea typeface="+mn-ea"/>
                <a:cs typeface="+mn-cs"/>
              </a:rPr>
              <a:t>Lesson planning can become more labor intensive with technology.</a:t>
            </a:r>
            <a:br>
              <a:rPr lang="en-US" sz="1200" b="1"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Yes, for some. It can seem overwhelming to adapt technology into your classroom. In many ways though, using technology can become as natural to you as any daily activity. Allow yourself time to learn how to use something. Chances are your students will learn it even faster than you since they’ve grown up surrounded by technology.</a:t>
            </a:r>
          </a:p>
          <a:p>
            <a:endParaRPr lang="en-US" dirty="0"/>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D3DF8C8-EF8B-9F49-AA3F-9281592CA2B0}" type="slidenum">
              <a:rPr lang="en-US" smtClean="0"/>
              <a:t>38</a:t>
            </a:fld>
            <a:endParaRPr lang="en-US"/>
          </a:p>
        </p:txBody>
      </p:sp>
    </p:spTree>
    <p:extLst>
      <p:ext uri="{BB962C8B-B14F-4D97-AF65-F5344CB8AC3E}">
        <p14:creationId xmlns:p14="http://schemas.microsoft.com/office/powerpoint/2010/main" val="860031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Computational thinking</a:t>
            </a:r>
            <a:r>
              <a:rPr lang="mr-IN" dirty="0"/>
              <a:t>…</a:t>
            </a:r>
            <a:r>
              <a:rPr lang="en-US" dirty="0"/>
              <a:t>Decompostion, abstraction and </a:t>
            </a:r>
            <a:r>
              <a:rPr lang="en-US" dirty="0" err="1"/>
              <a:t>generalisation</a:t>
            </a:r>
            <a:endParaRPr lang="en-US" dirty="0"/>
          </a:p>
          <a:p>
            <a:r>
              <a:rPr lang="en-US" dirty="0"/>
              <a:t>In pairs write out a recipe for a sandwich of your choice</a:t>
            </a:r>
          </a:p>
        </p:txBody>
      </p:sp>
      <p:sp>
        <p:nvSpPr>
          <p:cNvPr id="4" name="Slide Number Placeholder 3"/>
          <p:cNvSpPr>
            <a:spLocks noGrp="1"/>
          </p:cNvSpPr>
          <p:nvPr>
            <p:ph type="sldNum" sz="quarter" idx="10"/>
          </p:nvPr>
        </p:nvSpPr>
        <p:spPr/>
        <p:txBody>
          <a:bodyPr/>
          <a:lstStyle/>
          <a:p>
            <a:fld id="{ED3DF8C8-EF8B-9F49-AA3F-9281592CA2B0}" type="slidenum">
              <a:rPr lang="en-US" smtClean="0"/>
              <a:t>13</a:t>
            </a:fld>
            <a:endParaRPr lang="en-US"/>
          </a:p>
        </p:txBody>
      </p:sp>
    </p:spTree>
    <p:extLst>
      <p:ext uri="{BB962C8B-B14F-4D97-AF65-F5344CB8AC3E}">
        <p14:creationId xmlns:p14="http://schemas.microsoft.com/office/powerpoint/2010/main" val="321549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Logic</a:t>
            </a:r>
            <a:r>
              <a:rPr lang="mr-IN" dirty="0"/>
              <a:t>…</a:t>
            </a:r>
            <a:endParaRPr lang="en-US" dirty="0"/>
          </a:p>
        </p:txBody>
      </p:sp>
      <p:sp>
        <p:nvSpPr>
          <p:cNvPr id="4" name="Slide Number Placeholder 3"/>
          <p:cNvSpPr>
            <a:spLocks noGrp="1"/>
          </p:cNvSpPr>
          <p:nvPr>
            <p:ph type="sldNum" sz="quarter" idx="10"/>
          </p:nvPr>
        </p:nvSpPr>
        <p:spPr/>
        <p:txBody>
          <a:bodyPr/>
          <a:lstStyle/>
          <a:p>
            <a:fld id="{ED3DF8C8-EF8B-9F49-AA3F-9281592CA2B0}" type="slidenum">
              <a:rPr lang="en-US" smtClean="0"/>
              <a:t>15</a:t>
            </a:fld>
            <a:endParaRPr lang="en-US"/>
          </a:p>
        </p:txBody>
      </p:sp>
    </p:spTree>
    <p:extLst>
      <p:ext uri="{BB962C8B-B14F-4D97-AF65-F5344CB8AC3E}">
        <p14:creationId xmlns:p14="http://schemas.microsoft.com/office/powerpoint/2010/main" val="2091604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Alogorithm</a:t>
            </a:r>
            <a:endParaRPr lang="en-US" dirty="0"/>
          </a:p>
        </p:txBody>
      </p:sp>
      <p:sp>
        <p:nvSpPr>
          <p:cNvPr id="4" name="Slide Number Placeholder 3"/>
          <p:cNvSpPr>
            <a:spLocks noGrp="1"/>
          </p:cNvSpPr>
          <p:nvPr>
            <p:ph type="sldNum" sz="quarter" idx="10"/>
          </p:nvPr>
        </p:nvSpPr>
        <p:spPr/>
        <p:txBody>
          <a:bodyPr/>
          <a:lstStyle/>
          <a:p>
            <a:fld id="{ED3DF8C8-EF8B-9F49-AA3F-9281592CA2B0}" type="slidenum">
              <a:rPr lang="en-US" smtClean="0"/>
              <a:t>17</a:t>
            </a:fld>
            <a:endParaRPr lang="en-US"/>
          </a:p>
        </p:txBody>
      </p:sp>
    </p:spTree>
    <p:extLst>
      <p:ext uri="{BB962C8B-B14F-4D97-AF65-F5344CB8AC3E}">
        <p14:creationId xmlns:p14="http://schemas.microsoft.com/office/powerpoint/2010/main" val="2103918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Elements that nit needs to be broken down into</a:t>
            </a:r>
            <a:r>
              <a:rPr lang="mr-IN" dirty="0"/>
              <a:t>…</a:t>
            </a:r>
            <a:r>
              <a:rPr lang="en-GB" dirty="0" err="1"/>
              <a:t>decompostion</a:t>
            </a:r>
            <a:endParaRPr lang="en-US" dirty="0"/>
          </a:p>
        </p:txBody>
      </p:sp>
      <p:sp>
        <p:nvSpPr>
          <p:cNvPr id="4" name="Slide Number Placeholder 3"/>
          <p:cNvSpPr>
            <a:spLocks noGrp="1"/>
          </p:cNvSpPr>
          <p:nvPr>
            <p:ph type="sldNum" sz="quarter" idx="10"/>
          </p:nvPr>
        </p:nvSpPr>
        <p:spPr/>
        <p:txBody>
          <a:bodyPr/>
          <a:lstStyle/>
          <a:p>
            <a:fld id="{ED3DF8C8-EF8B-9F49-AA3F-9281592CA2B0}" type="slidenum">
              <a:rPr lang="en-US" smtClean="0"/>
              <a:t>20</a:t>
            </a:fld>
            <a:endParaRPr lang="en-US"/>
          </a:p>
        </p:txBody>
      </p:sp>
    </p:spTree>
    <p:extLst>
      <p:ext uri="{BB962C8B-B14F-4D97-AF65-F5344CB8AC3E}">
        <p14:creationId xmlns:p14="http://schemas.microsoft.com/office/powerpoint/2010/main" val="729231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Decompostion, abstraction and </a:t>
            </a:r>
            <a:r>
              <a:rPr lang="en-US" dirty="0" err="1"/>
              <a:t>generalisation</a:t>
            </a:r>
            <a:endParaRPr lang="en-US" dirty="0"/>
          </a:p>
        </p:txBody>
      </p:sp>
      <p:sp>
        <p:nvSpPr>
          <p:cNvPr id="4" name="Slide Number Placeholder 3"/>
          <p:cNvSpPr>
            <a:spLocks noGrp="1"/>
          </p:cNvSpPr>
          <p:nvPr>
            <p:ph type="sldNum" sz="quarter" idx="10"/>
          </p:nvPr>
        </p:nvSpPr>
        <p:spPr/>
        <p:txBody>
          <a:bodyPr/>
          <a:lstStyle/>
          <a:p>
            <a:fld id="{ED3DF8C8-EF8B-9F49-AA3F-9281592CA2B0}" type="slidenum">
              <a:rPr lang="en-US" smtClean="0"/>
              <a:t>22</a:t>
            </a:fld>
            <a:endParaRPr lang="en-US"/>
          </a:p>
        </p:txBody>
      </p:sp>
    </p:spTree>
    <p:extLst>
      <p:ext uri="{BB962C8B-B14F-4D97-AF65-F5344CB8AC3E}">
        <p14:creationId xmlns:p14="http://schemas.microsoft.com/office/powerpoint/2010/main" val="784600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abstraction process – deciding what details we need to highlight and what details we can ignore – underlies computational thinking.</a:t>
            </a:r>
          </a:p>
          <a:p>
            <a:endParaRPr lang="en-US" dirty="0"/>
          </a:p>
          <a:p>
            <a:r>
              <a:rPr lang="en-US" dirty="0"/>
              <a:t>We use abstractions to manage the complexity of life in schools. For example, the school timetable is an abstraction of what happens in a typical week: it captures key information such as who is taught what subject where and by whom, but leaves to one side further layers of complexity, such as the learning objectives and activities planned in any individual lesson. </a:t>
            </a:r>
          </a:p>
        </p:txBody>
      </p:sp>
      <p:sp>
        <p:nvSpPr>
          <p:cNvPr id="4" name="Slide Number Placeholder 3"/>
          <p:cNvSpPr>
            <a:spLocks noGrp="1"/>
          </p:cNvSpPr>
          <p:nvPr>
            <p:ph type="sldNum" sz="quarter" idx="10"/>
          </p:nvPr>
        </p:nvSpPr>
        <p:spPr/>
        <p:txBody>
          <a:bodyPr/>
          <a:lstStyle/>
          <a:p>
            <a:fld id="{ED3DF8C8-EF8B-9F49-AA3F-9281592CA2B0}" type="slidenum">
              <a:rPr lang="en-US" smtClean="0"/>
              <a:t>23</a:t>
            </a:fld>
            <a:endParaRPr lang="en-US"/>
          </a:p>
        </p:txBody>
      </p:sp>
    </p:spTree>
    <p:extLst>
      <p:ext uri="{BB962C8B-B14F-4D97-AF65-F5344CB8AC3E}">
        <p14:creationId xmlns:p14="http://schemas.microsoft.com/office/powerpoint/2010/main" val="676140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a:t>
            </a:r>
            <a:r>
              <a:rPr lang="en-US" baseline="0" dirty="0"/>
              <a:t> the internet </a:t>
            </a:r>
            <a:r>
              <a:rPr lang="en-US" baseline="0" dirty="0" err="1"/>
              <a:t>work..</a:t>
            </a:r>
            <a:r>
              <a:rPr lang="en-US" dirty="0" err="1"/>
              <a:t>BBC</a:t>
            </a:r>
            <a:r>
              <a:rPr lang="en-US" dirty="0"/>
              <a:t> http://</a:t>
            </a:r>
            <a:r>
              <a:rPr lang="en-US" dirty="0" err="1"/>
              <a:t>www.bbc.co.uk</a:t>
            </a:r>
            <a:r>
              <a:rPr lang="en-US" dirty="0"/>
              <a:t>/education/clips/z94dq6f </a:t>
            </a:r>
          </a:p>
          <a:p>
            <a:endParaRPr lang="en-US" dirty="0"/>
          </a:p>
        </p:txBody>
      </p:sp>
      <p:sp>
        <p:nvSpPr>
          <p:cNvPr id="4" name="Slide Number Placeholder 3"/>
          <p:cNvSpPr>
            <a:spLocks noGrp="1"/>
          </p:cNvSpPr>
          <p:nvPr>
            <p:ph type="sldNum" sz="quarter" idx="10"/>
          </p:nvPr>
        </p:nvSpPr>
        <p:spPr/>
        <p:txBody>
          <a:bodyPr/>
          <a:lstStyle/>
          <a:p>
            <a:fld id="{ED3DF8C8-EF8B-9F49-AA3F-9281592CA2B0}" type="slidenum">
              <a:rPr lang="en-US" smtClean="0"/>
              <a:t>27</a:t>
            </a:fld>
            <a:endParaRPr lang="en-US"/>
          </a:p>
        </p:txBody>
      </p:sp>
    </p:spTree>
    <p:extLst>
      <p:ext uri="{BB962C8B-B14F-4D97-AF65-F5344CB8AC3E}">
        <p14:creationId xmlns:p14="http://schemas.microsoft.com/office/powerpoint/2010/main" val="1526147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OFSTED</a:t>
            </a:r>
            <a:r>
              <a:rPr lang="en-US" baseline="0" dirty="0"/>
              <a:t> and </a:t>
            </a:r>
            <a:r>
              <a:rPr lang="en-US" baseline="0" dirty="0" err="1"/>
              <a:t>ByRON</a:t>
            </a:r>
            <a:r>
              <a:rPr lang="en-US" baseline="0" dirty="0"/>
              <a:t> Review</a:t>
            </a:r>
            <a:endParaRPr lang="en-US" dirty="0"/>
          </a:p>
        </p:txBody>
      </p:sp>
      <p:sp>
        <p:nvSpPr>
          <p:cNvPr id="4" name="Slide Number Placeholder 3"/>
          <p:cNvSpPr>
            <a:spLocks noGrp="1"/>
          </p:cNvSpPr>
          <p:nvPr>
            <p:ph type="sldNum" sz="quarter" idx="10"/>
          </p:nvPr>
        </p:nvSpPr>
        <p:spPr/>
        <p:txBody>
          <a:bodyPr/>
          <a:lstStyle/>
          <a:p>
            <a:fld id="{ED3DF8C8-EF8B-9F49-AA3F-9281592CA2B0}" type="slidenum">
              <a:rPr lang="en-US" smtClean="0"/>
              <a:t>31</a:t>
            </a:fld>
            <a:endParaRPr lang="en-US"/>
          </a:p>
        </p:txBody>
      </p:sp>
    </p:spTree>
    <p:extLst>
      <p:ext uri="{BB962C8B-B14F-4D97-AF65-F5344CB8AC3E}">
        <p14:creationId xmlns:p14="http://schemas.microsoft.com/office/powerpoint/2010/main" val="1791089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93A637-6C19-1144-8C11-90C2A5EA718A}" type="datetimeFigureOut">
              <a:rPr lang="en-US" smtClean="0"/>
              <a:t>3/11/19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E087C7-4CD3-B54F-BD84-56B7F6536CB0}" type="slidenum">
              <a:rPr lang="en-US" smtClean="0"/>
              <a:t>‹#›</a:t>
            </a:fld>
            <a:endParaRPr lang="en-US"/>
          </a:p>
        </p:txBody>
      </p:sp>
    </p:spTree>
    <p:extLst>
      <p:ext uri="{BB962C8B-B14F-4D97-AF65-F5344CB8AC3E}">
        <p14:creationId xmlns:p14="http://schemas.microsoft.com/office/powerpoint/2010/main" val="1141679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93A637-6C19-1144-8C11-90C2A5EA718A}" type="datetimeFigureOut">
              <a:rPr lang="en-US" smtClean="0"/>
              <a:t>3/11/19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E087C7-4CD3-B54F-BD84-56B7F6536CB0}" type="slidenum">
              <a:rPr lang="en-US" smtClean="0"/>
              <a:t>‹#›</a:t>
            </a:fld>
            <a:endParaRPr lang="en-US"/>
          </a:p>
        </p:txBody>
      </p:sp>
    </p:spTree>
    <p:extLst>
      <p:ext uri="{BB962C8B-B14F-4D97-AF65-F5344CB8AC3E}">
        <p14:creationId xmlns:p14="http://schemas.microsoft.com/office/powerpoint/2010/main" val="720254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93A637-6C19-1144-8C11-90C2A5EA718A}" type="datetimeFigureOut">
              <a:rPr lang="en-US" smtClean="0"/>
              <a:t>3/11/19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E087C7-4CD3-B54F-BD84-56B7F6536CB0}" type="slidenum">
              <a:rPr lang="en-US" smtClean="0"/>
              <a:t>‹#›</a:t>
            </a:fld>
            <a:endParaRPr lang="en-US"/>
          </a:p>
        </p:txBody>
      </p:sp>
    </p:spTree>
    <p:extLst>
      <p:ext uri="{BB962C8B-B14F-4D97-AF65-F5344CB8AC3E}">
        <p14:creationId xmlns:p14="http://schemas.microsoft.com/office/powerpoint/2010/main" val="2098454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93A637-6C19-1144-8C11-90C2A5EA718A}" type="datetimeFigureOut">
              <a:rPr lang="en-US" smtClean="0"/>
              <a:t>3/11/19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E087C7-4CD3-B54F-BD84-56B7F6536CB0}" type="slidenum">
              <a:rPr lang="en-US" smtClean="0"/>
              <a:t>‹#›</a:t>
            </a:fld>
            <a:endParaRPr lang="en-US"/>
          </a:p>
        </p:txBody>
      </p:sp>
    </p:spTree>
    <p:extLst>
      <p:ext uri="{BB962C8B-B14F-4D97-AF65-F5344CB8AC3E}">
        <p14:creationId xmlns:p14="http://schemas.microsoft.com/office/powerpoint/2010/main" val="437911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93A637-6C19-1144-8C11-90C2A5EA718A}" type="datetimeFigureOut">
              <a:rPr lang="en-US" smtClean="0"/>
              <a:t>3/11/19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E087C7-4CD3-B54F-BD84-56B7F6536CB0}" type="slidenum">
              <a:rPr lang="en-US" smtClean="0"/>
              <a:t>‹#›</a:t>
            </a:fld>
            <a:endParaRPr lang="en-US"/>
          </a:p>
        </p:txBody>
      </p:sp>
    </p:spTree>
    <p:extLst>
      <p:ext uri="{BB962C8B-B14F-4D97-AF65-F5344CB8AC3E}">
        <p14:creationId xmlns:p14="http://schemas.microsoft.com/office/powerpoint/2010/main" val="555164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93A637-6C19-1144-8C11-90C2A5EA718A}" type="datetimeFigureOut">
              <a:rPr lang="en-US" smtClean="0"/>
              <a:t>3/11/19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E087C7-4CD3-B54F-BD84-56B7F6536CB0}" type="slidenum">
              <a:rPr lang="en-US" smtClean="0"/>
              <a:t>‹#›</a:t>
            </a:fld>
            <a:endParaRPr lang="en-US"/>
          </a:p>
        </p:txBody>
      </p:sp>
    </p:spTree>
    <p:extLst>
      <p:ext uri="{BB962C8B-B14F-4D97-AF65-F5344CB8AC3E}">
        <p14:creationId xmlns:p14="http://schemas.microsoft.com/office/powerpoint/2010/main" val="1977393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93A637-6C19-1144-8C11-90C2A5EA718A}" type="datetimeFigureOut">
              <a:rPr lang="en-US" smtClean="0"/>
              <a:t>3/11/19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E087C7-4CD3-B54F-BD84-56B7F6536CB0}" type="slidenum">
              <a:rPr lang="en-US" smtClean="0"/>
              <a:t>‹#›</a:t>
            </a:fld>
            <a:endParaRPr lang="en-US"/>
          </a:p>
        </p:txBody>
      </p:sp>
    </p:spTree>
    <p:extLst>
      <p:ext uri="{BB962C8B-B14F-4D97-AF65-F5344CB8AC3E}">
        <p14:creationId xmlns:p14="http://schemas.microsoft.com/office/powerpoint/2010/main" val="1750142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93A637-6C19-1144-8C11-90C2A5EA718A}" type="datetimeFigureOut">
              <a:rPr lang="en-US" smtClean="0"/>
              <a:t>3/11/19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E087C7-4CD3-B54F-BD84-56B7F6536CB0}" type="slidenum">
              <a:rPr lang="en-US" smtClean="0"/>
              <a:t>‹#›</a:t>
            </a:fld>
            <a:endParaRPr lang="en-US"/>
          </a:p>
        </p:txBody>
      </p:sp>
    </p:spTree>
    <p:extLst>
      <p:ext uri="{BB962C8B-B14F-4D97-AF65-F5344CB8AC3E}">
        <p14:creationId xmlns:p14="http://schemas.microsoft.com/office/powerpoint/2010/main" val="561501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93A637-6C19-1144-8C11-90C2A5EA718A}" type="datetimeFigureOut">
              <a:rPr lang="en-US" smtClean="0"/>
              <a:t>3/11/19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E087C7-4CD3-B54F-BD84-56B7F6536CB0}" type="slidenum">
              <a:rPr lang="en-US" smtClean="0"/>
              <a:t>‹#›</a:t>
            </a:fld>
            <a:endParaRPr lang="en-US"/>
          </a:p>
        </p:txBody>
      </p:sp>
    </p:spTree>
    <p:extLst>
      <p:ext uri="{BB962C8B-B14F-4D97-AF65-F5344CB8AC3E}">
        <p14:creationId xmlns:p14="http://schemas.microsoft.com/office/powerpoint/2010/main" val="1110010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93A637-6C19-1144-8C11-90C2A5EA718A}" type="datetimeFigureOut">
              <a:rPr lang="en-US" smtClean="0"/>
              <a:t>3/11/19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E087C7-4CD3-B54F-BD84-56B7F6536CB0}" type="slidenum">
              <a:rPr lang="en-US" smtClean="0"/>
              <a:t>‹#›</a:t>
            </a:fld>
            <a:endParaRPr lang="en-US"/>
          </a:p>
        </p:txBody>
      </p:sp>
    </p:spTree>
    <p:extLst>
      <p:ext uri="{BB962C8B-B14F-4D97-AF65-F5344CB8AC3E}">
        <p14:creationId xmlns:p14="http://schemas.microsoft.com/office/powerpoint/2010/main" val="763057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93A637-6C19-1144-8C11-90C2A5EA718A}" type="datetimeFigureOut">
              <a:rPr lang="en-US" smtClean="0"/>
              <a:t>3/11/19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E087C7-4CD3-B54F-BD84-56B7F6536CB0}" type="slidenum">
              <a:rPr lang="en-US" smtClean="0"/>
              <a:t>‹#›</a:t>
            </a:fld>
            <a:endParaRPr lang="en-US"/>
          </a:p>
        </p:txBody>
      </p:sp>
    </p:spTree>
    <p:extLst>
      <p:ext uri="{BB962C8B-B14F-4D97-AF65-F5344CB8AC3E}">
        <p14:creationId xmlns:p14="http://schemas.microsoft.com/office/powerpoint/2010/main" val="2079806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93A637-6C19-1144-8C11-90C2A5EA718A}" type="datetimeFigureOut">
              <a:rPr lang="en-US" smtClean="0"/>
              <a:t>3/11/19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E087C7-4CD3-B54F-BD84-56B7F6536CB0}" type="slidenum">
              <a:rPr lang="en-US" smtClean="0"/>
              <a:t>‹#›</a:t>
            </a:fld>
            <a:endParaRPr lang="en-US"/>
          </a:p>
        </p:txBody>
      </p:sp>
    </p:spTree>
    <p:extLst>
      <p:ext uri="{BB962C8B-B14F-4D97-AF65-F5344CB8AC3E}">
        <p14:creationId xmlns:p14="http://schemas.microsoft.com/office/powerpoint/2010/main" val="279635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l"/>
            <a:r>
              <a:rPr lang="en-US" sz="5400" dirty="0"/>
              <a:t>NQT </a:t>
            </a:r>
            <a:r>
              <a:rPr lang="en-US" sz="5400" dirty="0" err="1"/>
              <a:t>Programme</a:t>
            </a:r>
            <a:r>
              <a:rPr lang="en-US" sz="5400" dirty="0"/>
              <a:t> : </a:t>
            </a:r>
            <a:br>
              <a:rPr lang="en-US" sz="5400" dirty="0"/>
            </a:br>
            <a:r>
              <a:rPr lang="en-US" sz="5400" dirty="0"/>
              <a:t>Computing &amp; Technology 2019</a:t>
            </a:r>
          </a:p>
        </p:txBody>
      </p:sp>
      <p:sp>
        <p:nvSpPr>
          <p:cNvPr id="3" name="Subtitle 2"/>
          <p:cNvSpPr>
            <a:spLocks noGrp="1"/>
          </p:cNvSpPr>
          <p:nvPr>
            <p:ph type="subTitle" idx="1"/>
          </p:nvPr>
        </p:nvSpPr>
        <p:spPr/>
        <p:txBody>
          <a:bodyPr/>
          <a:lstStyle/>
          <a:p>
            <a:pPr algn="l"/>
            <a:r>
              <a:rPr lang="en-US" dirty="0"/>
              <a:t>David Hilton</a:t>
            </a:r>
          </a:p>
        </p:txBody>
      </p:sp>
    </p:spTree>
    <p:extLst>
      <p:ext uri="{BB962C8B-B14F-4D97-AF65-F5344CB8AC3E}">
        <p14:creationId xmlns:p14="http://schemas.microsoft.com/office/powerpoint/2010/main" val="601737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F1C7F-EDCC-524E-8853-D9705C45C627}"/>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9587A0FD-603F-9341-92DD-2637B44A5D73}"/>
              </a:ext>
            </a:extLst>
          </p:cNvPr>
          <p:cNvPicPr>
            <a:picLocks noChangeAspect="1"/>
          </p:cNvPicPr>
          <p:nvPr/>
        </p:nvPicPr>
        <p:blipFill>
          <a:blip r:embed="rId2"/>
          <a:stretch>
            <a:fillRect/>
          </a:stretch>
        </p:blipFill>
        <p:spPr>
          <a:xfrm>
            <a:off x="1395350" y="0"/>
            <a:ext cx="9401299" cy="6858000"/>
          </a:xfrm>
          <a:prstGeom prst="rect">
            <a:avLst/>
          </a:prstGeom>
        </p:spPr>
      </p:pic>
    </p:spTree>
    <p:extLst>
      <p:ext uri="{BB962C8B-B14F-4D97-AF65-F5344CB8AC3E}">
        <p14:creationId xmlns:p14="http://schemas.microsoft.com/office/powerpoint/2010/main" val="2810996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6946" y="208154"/>
            <a:ext cx="11071604" cy="6471616"/>
          </a:xfrm>
        </p:spPr>
      </p:pic>
    </p:spTree>
    <p:extLst>
      <p:ext uri="{BB962C8B-B14F-4D97-AF65-F5344CB8AC3E}">
        <p14:creationId xmlns:p14="http://schemas.microsoft.com/office/powerpoint/2010/main" val="547928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Computational thinking</a:t>
            </a:r>
            <a:r>
              <a:rPr lang="mr-IN" dirty="0"/>
              <a:t>…</a:t>
            </a:r>
            <a:endParaRPr lang="en-US" dirty="0"/>
          </a:p>
        </p:txBody>
      </p:sp>
      <p:sp>
        <p:nvSpPr>
          <p:cNvPr id="3" name="Content Placeholder 2"/>
          <p:cNvSpPr>
            <a:spLocks noGrp="1"/>
          </p:cNvSpPr>
          <p:nvPr>
            <p:ph idx="1"/>
          </p:nvPr>
        </p:nvSpPr>
        <p:spPr/>
        <p:txBody>
          <a:bodyPr/>
          <a:lstStyle/>
          <a:p>
            <a:pPr marL="0" indent="0">
              <a:buNone/>
            </a:pPr>
            <a:r>
              <a:rPr lang="en-US" dirty="0"/>
              <a:t>The national curriculum for computing puts computational thinking right at the heart of its ambition. It states: </a:t>
            </a:r>
          </a:p>
          <a:p>
            <a:pPr marL="0" indent="0">
              <a:buNone/>
            </a:pPr>
            <a:endParaRPr lang="en-US" dirty="0"/>
          </a:p>
          <a:p>
            <a:pPr marL="0" indent="0">
              <a:buNone/>
            </a:pPr>
            <a:endParaRPr lang="en-US" dirty="0"/>
          </a:p>
          <a:p>
            <a:pPr marL="0" indent="0">
              <a:buNone/>
            </a:pPr>
            <a:r>
              <a:rPr lang="en-US" i="1" dirty="0"/>
              <a:t>A high-quality computing education equips pupils to use computational thinking and creativity to understand and change the world.</a:t>
            </a:r>
          </a:p>
        </p:txBody>
      </p:sp>
    </p:spTree>
    <p:extLst>
      <p:ext uri="{BB962C8B-B14F-4D97-AF65-F5344CB8AC3E}">
        <p14:creationId xmlns:p14="http://schemas.microsoft.com/office/powerpoint/2010/main" val="455730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a sandwich</a:t>
            </a:r>
            <a:r>
              <a:rPr lang="mr-IN" dirty="0"/>
              <a:t>…</a:t>
            </a:r>
            <a:endParaRPr lang="en-US" dirty="0"/>
          </a:p>
        </p:txBody>
      </p:sp>
      <p:sp>
        <p:nvSpPr>
          <p:cNvPr id="3" name="Content Placeholder 2"/>
          <p:cNvSpPr>
            <a:spLocks noGrp="1"/>
          </p:cNvSpPr>
          <p:nvPr>
            <p:ph idx="1"/>
          </p:nvPr>
        </p:nvSpPr>
        <p:spPr/>
        <p:txBody>
          <a:bodyPr/>
          <a:lstStyle/>
          <a:p>
            <a:pPr marL="0" indent="0">
              <a:buNone/>
            </a:pPr>
            <a:r>
              <a:rPr lang="en-US" dirty="0"/>
              <a:t>.</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a:stretch>
            <a:fillRect/>
          </a:stretch>
        </p:blipFill>
        <p:spPr>
          <a:xfrm>
            <a:off x="4546040" y="1527083"/>
            <a:ext cx="3099920" cy="4649880"/>
          </a:xfrm>
          <a:prstGeom prst="rect">
            <a:avLst/>
          </a:prstGeom>
        </p:spPr>
      </p:pic>
    </p:spTree>
    <p:extLst>
      <p:ext uri="{BB962C8B-B14F-4D97-AF65-F5344CB8AC3E}">
        <p14:creationId xmlns:p14="http://schemas.microsoft.com/office/powerpoint/2010/main" val="125034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the curriculum</a:t>
            </a:r>
            <a:r>
              <a:rPr lang="mr-IN" dirty="0"/>
              <a:t>…</a:t>
            </a:r>
            <a:endParaRPr lang="en-US" dirty="0"/>
          </a:p>
        </p:txBody>
      </p:sp>
      <p:sp>
        <p:nvSpPr>
          <p:cNvPr id="3" name="Content Placeholder 2"/>
          <p:cNvSpPr>
            <a:spLocks noGrp="1"/>
          </p:cNvSpPr>
          <p:nvPr>
            <p:ph idx="1"/>
          </p:nvPr>
        </p:nvSpPr>
        <p:spPr/>
        <p:txBody>
          <a:bodyPr/>
          <a:lstStyle/>
          <a:p>
            <a:pPr marL="0" indent="0">
              <a:buNone/>
            </a:pPr>
            <a:r>
              <a:rPr lang="en-US" dirty="0"/>
              <a:t>Computational thinking shouldn’t be seen as just a new name for ‘problem-solving skills’. It does help to solve problems and it has wide applications across other disciplines, but it’s most obviously apparent, and probably most effectively learned, through the rigorous, creative processes of writing code.</a:t>
            </a:r>
          </a:p>
        </p:txBody>
      </p:sp>
    </p:spTree>
    <p:extLst>
      <p:ext uri="{BB962C8B-B14F-4D97-AF65-F5344CB8AC3E}">
        <p14:creationId xmlns:p14="http://schemas.microsoft.com/office/powerpoint/2010/main" val="1382780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Play </a:t>
            </a:r>
            <a:r>
              <a:rPr lang="en-US" dirty="0" err="1"/>
              <a:t>noughts</a:t>
            </a:r>
            <a:r>
              <a:rPr lang="en-US" dirty="0"/>
              <a:t> and crosses</a:t>
            </a:r>
          </a:p>
        </p:txBody>
      </p:sp>
      <p:pic>
        <p:nvPicPr>
          <p:cNvPr id="5" name="Picture 4"/>
          <p:cNvPicPr>
            <a:picLocks noChangeAspect="1"/>
          </p:cNvPicPr>
          <p:nvPr/>
        </p:nvPicPr>
        <p:blipFill>
          <a:blip r:embed="rId3"/>
          <a:stretch>
            <a:fillRect/>
          </a:stretch>
        </p:blipFill>
        <p:spPr>
          <a:xfrm>
            <a:off x="3568588" y="1690688"/>
            <a:ext cx="5054823" cy="4316819"/>
          </a:xfrm>
          <a:prstGeom prst="rect">
            <a:avLst/>
          </a:prstGeom>
        </p:spPr>
      </p:pic>
    </p:spTree>
    <p:extLst>
      <p:ext uri="{BB962C8B-B14F-4D97-AF65-F5344CB8AC3E}">
        <p14:creationId xmlns:p14="http://schemas.microsoft.com/office/powerpoint/2010/main" val="884704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the curriculum</a:t>
            </a:r>
          </a:p>
        </p:txBody>
      </p:sp>
      <p:sp>
        <p:nvSpPr>
          <p:cNvPr id="3" name="Content Placeholder 2"/>
          <p:cNvSpPr>
            <a:spLocks noGrp="1"/>
          </p:cNvSpPr>
          <p:nvPr>
            <p:ph idx="1"/>
          </p:nvPr>
        </p:nvSpPr>
        <p:spPr/>
        <p:txBody>
          <a:bodyPr/>
          <a:lstStyle/>
          <a:p>
            <a:pPr marL="0" indent="0">
              <a:buNone/>
            </a:pPr>
            <a:r>
              <a:rPr lang="en-US" dirty="0"/>
              <a:t>Key stage 1 pupils are expected to use logical reasoning to predict the </a:t>
            </a:r>
            <a:r>
              <a:rPr lang="en-US" dirty="0" err="1"/>
              <a:t>behaviour</a:t>
            </a:r>
            <a:r>
              <a:rPr lang="en-US" dirty="0"/>
              <a:t> of simple programs. This can include the ones they themselves write, perhaps with a floor turtle, or simple movement commands on screen in a program like Scratch, but it might also include predicting what happens when they play a computer game, or use a painting program. </a:t>
            </a:r>
          </a:p>
          <a:p>
            <a:pPr marL="0" indent="0">
              <a:buNone/>
            </a:pPr>
            <a:endParaRPr lang="en-US" dirty="0"/>
          </a:p>
          <a:p>
            <a:pPr marL="0" indent="0">
              <a:buNone/>
            </a:pPr>
            <a:r>
              <a:rPr lang="en-US" dirty="0"/>
              <a:t>At key stage 2, pupils are expected to ‘use logical reasoning to explain how some simple algorithms work and to detect and correct errors in algorithms and programs’.</a:t>
            </a:r>
          </a:p>
        </p:txBody>
      </p:sp>
    </p:spTree>
    <p:extLst>
      <p:ext uri="{BB962C8B-B14F-4D97-AF65-F5344CB8AC3E}">
        <p14:creationId xmlns:p14="http://schemas.microsoft.com/office/powerpoint/2010/main" val="1701078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Guess my number 1-100</a:t>
            </a:r>
          </a:p>
        </p:txBody>
      </p:sp>
      <p:pic>
        <p:nvPicPr>
          <p:cNvPr id="4" name="Picture 3"/>
          <p:cNvPicPr>
            <a:picLocks noChangeAspect="1"/>
          </p:cNvPicPr>
          <p:nvPr/>
        </p:nvPicPr>
        <p:blipFill>
          <a:blip r:embed="rId3"/>
          <a:stretch>
            <a:fillRect/>
          </a:stretch>
        </p:blipFill>
        <p:spPr>
          <a:xfrm>
            <a:off x="4287874" y="2031408"/>
            <a:ext cx="3616251" cy="3616251"/>
          </a:xfrm>
          <a:prstGeom prst="rect">
            <a:avLst/>
          </a:prstGeom>
        </p:spPr>
      </p:pic>
    </p:spTree>
    <p:extLst>
      <p:ext uri="{BB962C8B-B14F-4D97-AF65-F5344CB8AC3E}">
        <p14:creationId xmlns:p14="http://schemas.microsoft.com/office/powerpoint/2010/main" val="292639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the curriculum</a:t>
            </a:r>
          </a:p>
        </p:txBody>
      </p:sp>
      <p:sp>
        <p:nvSpPr>
          <p:cNvPr id="3" name="Content Placeholder 2"/>
          <p:cNvSpPr>
            <a:spLocks noGrp="1"/>
          </p:cNvSpPr>
          <p:nvPr>
            <p:ph idx="1"/>
          </p:nvPr>
        </p:nvSpPr>
        <p:spPr/>
        <p:txBody>
          <a:bodyPr/>
          <a:lstStyle/>
          <a:p>
            <a:pPr marL="0" indent="0">
              <a:buNone/>
            </a:pPr>
            <a:r>
              <a:rPr lang="en-US" dirty="0"/>
              <a:t>In key stage 1 to have an understanding of what algorithms are, and how they are used in programs on digital devices. There can be many algorithms to solve the same problem, and each of these can be implemented using different programming languages on different computer systems: it can be useful for pupils to compare how they draw a square with a floor turtle and how they would do this on screen in Logo or </a:t>
            </a:r>
            <a:r>
              <a:rPr lang="en-US" dirty="0" err="1"/>
              <a:t>ScratchJr</a:t>
            </a:r>
            <a:r>
              <a:rPr lang="en-US" dirty="0"/>
              <a:t>.</a:t>
            </a:r>
          </a:p>
        </p:txBody>
      </p:sp>
    </p:spTree>
    <p:extLst>
      <p:ext uri="{BB962C8B-B14F-4D97-AF65-F5344CB8AC3E}">
        <p14:creationId xmlns:p14="http://schemas.microsoft.com/office/powerpoint/2010/main" val="398413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the curriculum</a:t>
            </a:r>
          </a:p>
        </p:txBody>
      </p:sp>
      <p:sp>
        <p:nvSpPr>
          <p:cNvPr id="3" name="Content Placeholder 2"/>
          <p:cNvSpPr>
            <a:spLocks noGrp="1"/>
          </p:cNvSpPr>
          <p:nvPr>
            <p:ph idx="1"/>
          </p:nvPr>
        </p:nvSpPr>
        <p:spPr/>
        <p:txBody>
          <a:bodyPr/>
          <a:lstStyle/>
          <a:p>
            <a:pPr marL="0" indent="0">
              <a:buNone/>
            </a:pPr>
            <a:r>
              <a:rPr lang="en-US" dirty="0"/>
              <a:t>Key stage 2 builds on this: pupils are expected to design programs with particular goals in mind, which will draw on their being able to think algorithmically, as well as using logical reasoning (see pages 8–10) to explain algorithms and to detect and correct errors in them. To </a:t>
            </a:r>
            <a:r>
              <a:rPr lang="en-US" dirty="0" err="1"/>
              <a:t>practise</a:t>
            </a:r>
            <a:r>
              <a:rPr lang="en-US" dirty="0"/>
              <a:t> this, encourage pupils to carry out the steps for an algorithm: to follow the instructions themselves rather than writing these as code for the computer. Errors and inconsistencies should become apparent!</a:t>
            </a:r>
          </a:p>
        </p:txBody>
      </p:sp>
    </p:spTree>
    <p:extLst>
      <p:ext uri="{BB962C8B-B14F-4D97-AF65-F5344CB8AC3E}">
        <p14:creationId xmlns:p14="http://schemas.microsoft.com/office/powerpoint/2010/main" val="1632821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fontScale="92500" lnSpcReduction="10000"/>
          </a:bodyPr>
          <a:lstStyle/>
          <a:p>
            <a:r>
              <a:rPr lang="en-US" dirty="0"/>
              <a:t>Introduction to curriculum planning and subject teaching</a:t>
            </a:r>
          </a:p>
          <a:p>
            <a:pPr lvl="1"/>
            <a:r>
              <a:rPr lang="en-US" dirty="0"/>
              <a:t>What is it</a:t>
            </a:r>
            <a:r>
              <a:rPr lang="en-GB" dirty="0"/>
              <a:t>?</a:t>
            </a:r>
            <a:r>
              <a:rPr lang="en-US" dirty="0"/>
              <a:t>why do we do it and how can we do it?</a:t>
            </a:r>
          </a:p>
          <a:p>
            <a:r>
              <a:rPr lang="en-US" dirty="0"/>
              <a:t>Computing</a:t>
            </a:r>
          </a:p>
          <a:p>
            <a:pPr lvl="1"/>
            <a:r>
              <a:rPr lang="en-US" dirty="0"/>
              <a:t>Programming</a:t>
            </a:r>
          </a:p>
          <a:p>
            <a:pPr lvl="1"/>
            <a:r>
              <a:rPr lang="en-US" dirty="0"/>
              <a:t>Technology</a:t>
            </a:r>
          </a:p>
          <a:p>
            <a:pPr lvl="1"/>
            <a:r>
              <a:rPr lang="en-US" dirty="0"/>
              <a:t>Computer networks</a:t>
            </a:r>
          </a:p>
          <a:p>
            <a:pPr lvl="1"/>
            <a:r>
              <a:rPr lang="en-US" dirty="0"/>
              <a:t>Communication &amp; collaboration</a:t>
            </a:r>
          </a:p>
          <a:p>
            <a:pPr lvl="1"/>
            <a:r>
              <a:rPr lang="en-US" dirty="0"/>
              <a:t>Safety &amp; responsible use</a:t>
            </a:r>
          </a:p>
          <a:p>
            <a:endParaRPr lang="en-US" dirty="0"/>
          </a:p>
          <a:p>
            <a:r>
              <a:rPr lang="en-US" dirty="0"/>
              <a:t>Technology as a tool for learning</a:t>
            </a:r>
          </a:p>
          <a:p>
            <a:r>
              <a:rPr lang="en-US" dirty="0"/>
              <a:t>Next steps for me in my classroom and school</a:t>
            </a:r>
          </a:p>
          <a:p>
            <a:endParaRPr lang="en-US" dirty="0"/>
          </a:p>
        </p:txBody>
      </p:sp>
    </p:spTree>
    <p:extLst>
      <p:ext uri="{BB962C8B-B14F-4D97-AF65-F5344CB8AC3E}">
        <p14:creationId xmlns:p14="http://schemas.microsoft.com/office/powerpoint/2010/main" val="26708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E-safety guidance on a webpage</a:t>
            </a:r>
          </a:p>
        </p:txBody>
      </p:sp>
      <p:pic>
        <p:nvPicPr>
          <p:cNvPr id="4" name="Picture 3"/>
          <p:cNvPicPr>
            <a:picLocks noChangeAspect="1"/>
          </p:cNvPicPr>
          <p:nvPr/>
        </p:nvPicPr>
        <p:blipFill>
          <a:blip r:embed="rId3"/>
          <a:stretch>
            <a:fillRect/>
          </a:stretch>
        </p:blipFill>
        <p:spPr>
          <a:xfrm>
            <a:off x="2095500" y="1504950"/>
            <a:ext cx="8001000" cy="3848100"/>
          </a:xfrm>
          <a:prstGeom prst="rect">
            <a:avLst/>
          </a:prstGeom>
        </p:spPr>
      </p:pic>
    </p:spTree>
    <p:extLst>
      <p:ext uri="{BB962C8B-B14F-4D97-AF65-F5344CB8AC3E}">
        <p14:creationId xmlns:p14="http://schemas.microsoft.com/office/powerpoint/2010/main" val="1199124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the curriculum </a:t>
            </a:r>
          </a:p>
        </p:txBody>
      </p:sp>
      <p:sp>
        <p:nvSpPr>
          <p:cNvPr id="3" name="Content Placeholder 2"/>
          <p:cNvSpPr>
            <a:spLocks noGrp="1"/>
          </p:cNvSpPr>
          <p:nvPr>
            <p:ph idx="1"/>
          </p:nvPr>
        </p:nvSpPr>
        <p:spPr/>
        <p:txBody>
          <a:bodyPr>
            <a:normAutofit fontScale="92500"/>
          </a:bodyPr>
          <a:lstStyle/>
          <a:p>
            <a:pPr marL="0" indent="0">
              <a:buNone/>
            </a:pPr>
            <a:r>
              <a:rPr lang="en-US" dirty="0"/>
              <a:t>The computing curriculum expects that key stage 2 pupils learn to </a:t>
            </a:r>
            <a:r>
              <a:rPr lang="en-US" i="1" dirty="0"/>
              <a:t>‘solve problems by decomposing them into smaller parts’ </a:t>
            </a:r>
            <a:r>
              <a:rPr lang="en-US" dirty="0"/>
              <a:t>; it also expects pupils to design and create a range of systems with particular goals in mind (here, system implies something with a number of interconnected components). </a:t>
            </a:r>
          </a:p>
          <a:p>
            <a:pPr marL="0" indent="0">
              <a:buNone/>
            </a:pPr>
            <a:r>
              <a:rPr lang="en-US" dirty="0"/>
              <a:t>As pupils plan their programs or systems, encourage them to use decomposition: to work out what the different parts of the program or system must do, and to think about how these are inter-related. For example, a simple educational game is going to need some way of generating questions, a way to check if the answer is right, some mechanism for recording progress such as a score and some sort of user interface, which in turn might include graphics, animation, interactivity and sound effects.</a:t>
            </a:r>
          </a:p>
        </p:txBody>
      </p:sp>
    </p:spTree>
    <p:extLst>
      <p:ext uri="{BB962C8B-B14F-4D97-AF65-F5344CB8AC3E}">
        <p14:creationId xmlns:p14="http://schemas.microsoft.com/office/powerpoint/2010/main" val="936835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6946" y="208154"/>
            <a:ext cx="11071604" cy="6471616"/>
          </a:xfrm>
        </p:spPr>
      </p:pic>
    </p:spTree>
    <p:extLst>
      <p:ext uri="{BB962C8B-B14F-4D97-AF65-F5344CB8AC3E}">
        <p14:creationId xmlns:p14="http://schemas.microsoft.com/office/powerpoint/2010/main" val="1625065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concepts</a:t>
            </a:r>
          </a:p>
        </p:txBody>
      </p:sp>
      <p:sp>
        <p:nvSpPr>
          <p:cNvPr id="3" name="Content Placeholder 2"/>
          <p:cNvSpPr>
            <a:spLocks noGrp="1"/>
          </p:cNvSpPr>
          <p:nvPr>
            <p:ph idx="1"/>
          </p:nvPr>
        </p:nvSpPr>
        <p:spPr/>
        <p:txBody>
          <a:bodyPr/>
          <a:lstStyle/>
          <a:p>
            <a:pPr lvl="1"/>
            <a:r>
              <a:rPr lang="en-US" dirty="0"/>
              <a:t>Programming</a:t>
            </a:r>
          </a:p>
          <a:p>
            <a:pPr lvl="1"/>
            <a:r>
              <a:rPr lang="en-US" dirty="0"/>
              <a:t>Computational </a:t>
            </a:r>
          </a:p>
          <a:p>
            <a:pPr lvl="1"/>
            <a:r>
              <a:rPr lang="en-US" dirty="0"/>
              <a:t>Technology</a:t>
            </a:r>
          </a:p>
          <a:p>
            <a:pPr lvl="1"/>
            <a:r>
              <a:rPr lang="en-US" dirty="0"/>
              <a:t>Computer networks</a:t>
            </a:r>
          </a:p>
          <a:p>
            <a:pPr lvl="1"/>
            <a:r>
              <a:rPr lang="en-US" dirty="0"/>
              <a:t>Communication &amp; collaboration</a:t>
            </a:r>
          </a:p>
          <a:p>
            <a:pPr lvl="1"/>
            <a:r>
              <a:rPr lang="en-US" dirty="0"/>
              <a:t>Safety &amp; responsible use</a:t>
            </a:r>
          </a:p>
        </p:txBody>
      </p:sp>
    </p:spTree>
    <p:extLst>
      <p:ext uri="{BB962C8B-B14F-4D97-AF65-F5344CB8AC3E}">
        <p14:creationId xmlns:p14="http://schemas.microsoft.com/office/powerpoint/2010/main" val="912723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Having a go</a:t>
            </a:r>
            <a:r>
              <a:rPr lang="mr-IN" dirty="0"/>
              <a:t>…</a:t>
            </a:r>
            <a:endParaRPr lang="en-US" dirty="0"/>
          </a:p>
        </p:txBody>
      </p:sp>
      <p:sp>
        <p:nvSpPr>
          <p:cNvPr id="3" name="Content Placeholder 2"/>
          <p:cNvSpPr>
            <a:spLocks noGrp="1"/>
          </p:cNvSpPr>
          <p:nvPr>
            <p:ph idx="1"/>
          </p:nvPr>
        </p:nvSpPr>
        <p:spPr/>
        <p:txBody>
          <a:bodyPr/>
          <a:lstStyle/>
          <a:p>
            <a:r>
              <a:rPr lang="en-US" dirty="0"/>
              <a:t>Planning a learning sequence from one of the Key concepts </a:t>
            </a:r>
          </a:p>
          <a:p>
            <a:r>
              <a:rPr lang="en-US" dirty="0"/>
              <a:t>Use the planning and information on </a:t>
            </a:r>
            <a:r>
              <a:rPr lang="en-US"/>
              <a:t>the website</a:t>
            </a:r>
            <a:endParaRPr lang="en-US" dirty="0"/>
          </a:p>
        </p:txBody>
      </p:sp>
    </p:spTree>
    <p:extLst>
      <p:ext uri="{BB962C8B-B14F-4D97-AF65-F5344CB8AC3E}">
        <p14:creationId xmlns:p14="http://schemas.microsoft.com/office/powerpoint/2010/main" val="320036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Technology</a:t>
            </a:r>
          </a:p>
        </p:txBody>
      </p:sp>
      <p:pic>
        <p:nvPicPr>
          <p:cNvPr id="4" name="Picture 3"/>
          <p:cNvPicPr>
            <a:picLocks noChangeAspect="1"/>
          </p:cNvPicPr>
          <p:nvPr/>
        </p:nvPicPr>
        <p:blipFill>
          <a:blip r:embed="rId2"/>
          <a:stretch>
            <a:fillRect/>
          </a:stretch>
        </p:blipFill>
        <p:spPr>
          <a:xfrm>
            <a:off x="2569092" y="1443074"/>
            <a:ext cx="7053816" cy="4702544"/>
          </a:xfrm>
          <a:prstGeom prst="rect">
            <a:avLst/>
          </a:prstGeom>
        </p:spPr>
      </p:pic>
    </p:spTree>
    <p:extLst>
      <p:ext uri="{BB962C8B-B14F-4D97-AF65-F5344CB8AC3E}">
        <p14:creationId xmlns:p14="http://schemas.microsoft.com/office/powerpoint/2010/main" val="1071672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Having a go</a:t>
            </a:r>
            <a:r>
              <a:rPr lang="mr-IN" dirty="0"/>
              <a:t>…</a:t>
            </a:r>
            <a:endParaRPr lang="en-US" dirty="0"/>
          </a:p>
        </p:txBody>
      </p:sp>
      <p:sp>
        <p:nvSpPr>
          <p:cNvPr id="3" name="Content Placeholder 2"/>
          <p:cNvSpPr>
            <a:spLocks noGrp="1"/>
          </p:cNvSpPr>
          <p:nvPr>
            <p:ph idx="1"/>
          </p:nvPr>
        </p:nvSpPr>
        <p:spPr/>
        <p:txBody>
          <a:bodyPr/>
          <a:lstStyle/>
          <a:p>
            <a:r>
              <a:rPr lang="en-US" dirty="0"/>
              <a:t>Identify INPUT &amp; OUTPUT activities and devices and how they impact on how we work</a:t>
            </a:r>
          </a:p>
        </p:txBody>
      </p:sp>
    </p:spTree>
    <p:extLst>
      <p:ext uri="{BB962C8B-B14F-4D97-AF65-F5344CB8AC3E}">
        <p14:creationId xmlns:p14="http://schemas.microsoft.com/office/powerpoint/2010/main" val="1643024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networks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68300" y="1825625"/>
            <a:ext cx="5055400" cy="4351338"/>
          </a:xfrm>
        </p:spPr>
      </p:pic>
    </p:spTree>
    <p:extLst>
      <p:ext uri="{BB962C8B-B14F-4D97-AF65-F5344CB8AC3E}">
        <p14:creationId xmlns:p14="http://schemas.microsoft.com/office/powerpoint/2010/main" val="1878499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Having a go</a:t>
            </a:r>
            <a:r>
              <a:rPr lang="mr-IN" dirty="0"/>
              <a:t>…</a:t>
            </a:r>
            <a:endParaRPr lang="en-US" dirty="0"/>
          </a:p>
        </p:txBody>
      </p:sp>
      <p:sp>
        <p:nvSpPr>
          <p:cNvPr id="3" name="Content Placeholder 2"/>
          <p:cNvSpPr>
            <a:spLocks noGrp="1"/>
          </p:cNvSpPr>
          <p:nvPr>
            <p:ph idx="1"/>
          </p:nvPr>
        </p:nvSpPr>
        <p:spPr/>
        <p:txBody>
          <a:bodyPr/>
          <a:lstStyle/>
          <a:p>
            <a:r>
              <a:rPr lang="en-US" dirty="0"/>
              <a:t>Create a sequence of learning / activities that will allow pupils top start to understand how network operate.</a:t>
            </a:r>
          </a:p>
        </p:txBody>
      </p:sp>
    </p:spTree>
    <p:extLst>
      <p:ext uri="{BB962C8B-B14F-4D97-AF65-F5344CB8AC3E}">
        <p14:creationId xmlns:p14="http://schemas.microsoft.com/office/powerpoint/2010/main" val="5119342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Communicating and collaborating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0784" y="1690688"/>
            <a:ext cx="5430431" cy="4344345"/>
          </a:xfrm>
        </p:spPr>
      </p:pic>
    </p:spTree>
    <p:extLst>
      <p:ext uri="{BB962C8B-B14F-4D97-AF65-F5344CB8AC3E}">
        <p14:creationId xmlns:p14="http://schemas.microsoft.com/office/powerpoint/2010/main" val="87752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C5909-FE37-0445-B683-C26FA126ECB5}"/>
              </a:ext>
            </a:extLst>
          </p:cNvPr>
          <p:cNvSpPr>
            <a:spLocks noGrp="1"/>
          </p:cNvSpPr>
          <p:nvPr>
            <p:ph type="title"/>
          </p:nvPr>
        </p:nvSpPr>
        <p:spPr/>
        <p:txBody>
          <a:bodyPr/>
          <a:lstStyle/>
          <a:p>
            <a:r>
              <a:rPr lang="en-US" dirty="0"/>
              <a:t>Starter</a:t>
            </a:r>
          </a:p>
        </p:txBody>
      </p:sp>
      <p:sp>
        <p:nvSpPr>
          <p:cNvPr id="3" name="Content Placeholder 2">
            <a:extLst>
              <a:ext uri="{FF2B5EF4-FFF2-40B4-BE49-F238E27FC236}">
                <a16:creationId xmlns:a16="http://schemas.microsoft.com/office/drawing/2014/main" id="{179464F4-B614-9844-9D36-E02F858C191D}"/>
              </a:ext>
            </a:extLst>
          </p:cNvPr>
          <p:cNvSpPr>
            <a:spLocks noGrp="1"/>
          </p:cNvSpPr>
          <p:nvPr>
            <p:ph idx="1"/>
          </p:nvPr>
        </p:nvSpPr>
        <p:spPr/>
        <p:txBody>
          <a:bodyPr/>
          <a:lstStyle/>
          <a:p>
            <a:r>
              <a:rPr lang="en-US" dirty="0"/>
              <a:t>What IT / ICT did you engage with at :</a:t>
            </a:r>
          </a:p>
          <a:p>
            <a:endParaRPr lang="en-US" dirty="0"/>
          </a:p>
          <a:p>
            <a:pPr lvl="1"/>
            <a:r>
              <a:rPr lang="en-US" dirty="0"/>
              <a:t>Primary School</a:t>
            </a:r>
          </a:p>
          <a:p>
            <a:pPr lvl="1"/>
            <a:r>
              <a:rPr lang="en-US" dirty="0"/>
              <a:t>Secondary </a:t>
            </a:r>
          </a:p>
          <a:p>
            <a:pPr lvl="1"/>
            <a:r>
              <a:rPr lang="en-US" dirty="0"/>
              <a:t>College / University</a:t>
            </a:r>
          </a:p>
          <a:p>
            <a:pPr lvl="1"/>
            <a:r>
              <a:rPr lang="en-US" dirty="0"/>
              <a:t>Home</a:t>
            </a:r>
          </a:p>
          <a:p>
            <a:pPr lvl="1"/>
            <a:endParaRPr lang="en-US" dirty="0"/>
          </a:p>
          <a:p>
            <a:pPr lvl="1"/>
            <a:endParaRPr lang="en-US" dirty="0"/>
          </a:p>
        </p:txBody>
      </p:sp>
    </p:spTree>
    <p:extLst>
      <p:ext uri="{BB962C8B-B14F-4D97-AF65-F5344CB8AC3E}">
        <p14:creationId xmlns:p14="http://schemas.microsoft.com/office/powerpoint/2010/main" val="3983914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Having a go</a:t>
            </a:r>
            <a:r>
              <a:rPr lang="mr-IN" dirty="0"/>
              <a:t>…</a:t>
            </a:r>
            <a:endParaRPr lang="en-US" dirty="0"/>
          </a:p>
        </p:txBody>
      </p:sp>
      <p:sp>
        <p:nvSpPr>
          <p:cNvPr id="3" name="Content Placeholder 2"/>
          <p:cNvSpPr>
            <a:spLocks noGrp="1"/>
          </p:cNvSpPr>
          <p:nvPr>
            <p:ph idx="1"/>
          </p:nvPr>
        </p:nvSpPr>
        <p:spPr/>
        <p:txBody>
          <a:bodyPr/>
          <a:lstStyle/>
          <a:p>
            <a:r>
              <a:rPr lang="en-US" dirty="0"/>
              <a:t>How to collaborate and communicate </a:t>
            </a:r>
            <a:r>
              <a:rPr lang="mr-IN" dirty="0"/>
              <a:t>–</a:t>
            </a:r>
            <a:r>
              <a:rPr lang="en-US" dirty="0"/>
              <a:t> project/activity that supports learning about protocols etc.</a:t>
            </a:r>
          </a:p>
        </p:txBody>
      </p:sp>
    </p:spTree>
    <p:extLst>
      <p:ext uri="{BB962C8B-B14F-4D97-AF65-F5344CB8AC3E}">
        <p14:creationId xmlns:p14="http://schemas.microsoft.com/office/powerpoint/2010/main" val="2055919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&amp; Responsible use</a:t>
            </a:r>
          </a:p>
        </p:txBody>
      </p:sp>
      <p:pic>
        <p:nvPicPr>
          <p:cNvPr id="5" name="Picture 4"/>
          <p:cNvPicPr>
            <a:picLocks noChangeAspect="1"/>
          </p:cNvPicPr>
          <p:nvPr/>
        </p:nvPicPr>
        <p:blipFill>
          <a:blip r:embed="rId3"/>
          <a:stretch>
            <a:fillRect/>
          </a:stretch>
        </p:blipFill>
        <p:spPr>
          <a:xfrm>
            <a:off x="3327769" y="1466703"/>
            <a:ext cx="5536462" cy="4921300"/>
          </a:xfrm>
          <a:prstGeom prst="rect">
            <a:avLst/>
          </a:prstGeom>
        </p:spPr>
      </p:pic>
    </p:spTree>
    <p:extLst>
      <p:ext uri="{BB962C8B-B14F-4D97-AF65-F5344CB8AC3E}">
        <p14:creationId xmlns:p14="http://schemas.microsoft.com/office/powerpoint/2010/main" val="1256732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Byron Review</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7854" y="1403497"/>
            <a:ext cx="8238581" cy="4541192"/>
          </a:xfrm>
        </p:spPr>
      </p:pic>
    </p:spTree>
    <p:extLst>
      <p:ext uri="{BB962C8B-B14F-4D97-AF65-F5344CB8AC3E}">
        <p14:creationId xmlns:p14="http://schemas.microsoft.com/office/powerpoint/2010/main" val="276338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6760" y="1027906"/>
            <a:ext cx="7018479" cy="4630535"/>
          </a:xfrm>
        </p:spPr>
      </p:pic>
    </p:spTree>
    <p:extLst>
      <p:ext uri="{BB962C8B-B14F-4D97-AF65-F5344CB8AC3E}">
        <p14:creationId xmlns:p14="http://schemas.microsoft.com/office/powerpoint/2010/main" val="10586670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Having a go</a:t>
            </a:r>
            <a:r>
              <a:rPr lang="mr-IN" dirty="0"/>
              <a:t>…</a:t>
            </a:r>
            <a:endParaRPr lang="en-US" dirty="0"/>
          </a:p>
        </p:txBody>
      </p:sp>
      <p:sp>
        <p:nvSpPr>
          <p:cNvPr id="3" name="Content Placeholder 2"/>
          <p:cNvSpPr>
            <a:spLocks noGrp="1"/>
          </p:cNvSpPr>
          <p:nvPr>
            <p:ph idx="1"/>
          </p:nvPr>
        </p:nvSpPr>
        <p:spPr/>
        <p:txBody>
          <a:bodyPr/>
          <a:lstStyle/>
          <a:p>
            <a:r>
              <a:rPr lang="en-US" dirty="0"/>
              <a:t>Create a sequence of learning or activities that would allow pupils to share view of their ‘Digital footprint’ and look for opportunities for how they could be safe while showing an understanding of ‘Why?”</a:t>
            </a:r>
          </a:p>
        </p:txBody>
      </p:sp>
    </p:spTree>
    <p:extLst>
      <p:ext uri="{BB962C8B-B14F-4D97-AF65-F5344CB8AC3E}">
        <p14:creationId xmlns:p14="http://schemas.microsoft.com/office/powerpoint/2010/main" val="1307613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next</a:t>
            </a:r>
            <a:r>
              <a:rPr lang="mr-IN" dirty="0"/>
              <a:t>…</a:t>
            </a:r>
            <a:r>
              <a:rPr lang="en-GB" dirty="0"/>
              <a:t>?</a:t>
            </a:r>
            <a:endParaRPr lang="en-US" dirty="0"/>
          </a:p>
        </p:txBody>
      </p:sp>
      <p:sp>
        <p:nvSpPr>
          <p:cNvPr id="3" name="Content Placeholder 2"/>
          <p:cNvSpPr>
            <a:spLocks noGrp="1"/>
          </p:cNvSpPr>
          <p:nvPr>
            <p:ph idx="1"/>
          </p:nvPr>
        </p:nvSpPr>
        <p:spPr/>
        <p:txBody>
          <a:bodyPr/>
          <a:lstStyle/>
          <a:p>
            <a:pPr marL="0" indent="0">
              <a:buNone/>
            </a:pPr>
            <a:r>
              <a:rPr lang="en-US" dirty="0"/>
              <a:t>Think about your school Scheme of Work for computing?</a:t>
            </a:r>
          </a:p>
          <a:p>
            <a:pPr marL="457200" lvl="1" indent="0">
              <a:buNone/>
            </a:pPr>
            <a:r>
              <a:rPr lang="en-US" i="1" dirty="0"/>
              <a:t>What do we teach, how do we teach, when </a:t>
            </a:r>
            <a:r>
              <a:rPr lang="en-US" i="1" dirty="0" err="1"/>
              <a:t>etc</a:t>
            </a:r>
            <a:r>
              <a:rPr lang="en-US" i="1" dirty="0"/>
              <a:t>?</a:t>
            </a:r>
          </a:p>
          <a:p>
            <a:endParaRPr lang="en-US" i="1" dirty="0"/>
          </a:p>
          <a:p>
            <a:pPr marL="0" indent="0">
              <a:buNone/>
            </a:pPr>
            <a:r>
              <a:rPr lang="en-US" dirty="0"/>
              <a:t>What do you currently teach your class and how will you reflect on this following today?</a:t>
            </a:r>
          </a:p>
          <a:p>
            <a:pPr marL="0" indent="0">
              <a:buNone/>
            </a:pPr>
            <a:r>
              <a:rPr lang="en-US" i="1" dirty="0"/>
              <a:t>Areas for development, things you do well, PD needs, equipment needs</a:t>
            </a:r>
          </a:p>
          <a:p>
            <a:endParaRPr lang="en-US" i="1" dirty="0"/>
          </a:p>
          <a:p>
            <a:pPr marL="457200" lvl="1" indent="0">
              <a:buNone/>
            </a:pPr>
            <a:endParaRPr lang="en-US" dirty="0"/>
          </a:p>
        </p:txBody>
      </p:sp>
    </p:spTree>
    <p:extLst>
      <p:ext uri="{BB962C8B-B14F-4D97-AF65-F5344CB8AC3E}">
        <p14:creationId xmlns:p14="http://schemas.microsoft.com/office/powerpoint/2010/main" val="11141682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l"/>
            <a:r>
              <a:rPr lang="en-US" sz="3200" dirty="0"/>
              <a:t>NQT </a:t>
            </a:r>
            <a:r>
              <a:rPr lang="en-US" sz="3200" dirty="0" err="1"/>
              <a:t>Programme</a:t>
            </a:r>
            <a:r>
              <a:rPr lang="en-US" sz="3200" dirty="0"/>
              <a:t> : Technology as a tool for learning</a:t>
            </a:r>
            <a:br>
              <a:rPr lang="en-US" sz="3200" dirty="0"/>
            </a:br>
            <a:endParaRPr lang="en-US" sz="3200" dirty="0"/>
          </a:p>
        </p:txBody>
      </p:sp>
      <p:sp>
        <p:nvSpPr>
          <p:cNvPr id="3" name="Subtitle 2"/>
          <p:cNvSpPr>
            <a:spLocks noGrp="1"/>
          </p:cNvSpPr>
          <p:nvPr>
            <p:ph type="subTitle" idx="1"/>
          </p:nvPr>
        </p:nvSpPr>
        <p:spPr/>
        <p:txBody>
          <a:bodyPr/>
          <a:lstStyle/>
          <a:p>
            <a:pPr algn="l"/>
            <a:r>
              <a:rPr lang="en-US" dirty="0"/>
              <a:t>David Hilton</a:t>
            </a:r>
          </a:p>
        </p:txBody>
      </p:sp>
    </p:spTree>
    <p:extLst>
      <p:ext uri="{BB962C8B-B14F-4D97-AF65-F5344CB8AC3E}">
        <p14:creationId xmlns:p14="http://schemas.microsoft.com/office/powerpoint/2010/main" val="16894744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use technology? </a:t>
            </a:r>
            <a:br>
              <a:rPr lang="en-US" dirty="0"/>
            </a:br>
            <a:endParaRPr lang="en-US" dirty="0"/>
          </a:p>
        </p:txBody>
      </p:sp>
      <p:pic>
        <p:nvPicPr>
          <p:cNvPr id="4" name="Picture 3"/>
          <p:cNvPicPr>
            <a:picLocks noChangeAspect="1"/>
          </p:cNvPicPr>
          <p:nvPr/>
        </p:nvPicPr>
        <p:blipFill>
          <a:blip r:embed="rId2"/>
          <a:stretch>
            <a:fillRect/>
          </a:stretch>
        </p:blipFill>
        <p:spPr>
          <a:xfrm>
            <a:off x="2806995" y="1690688"/>
            <a:ext cx="5954232" cy="3349256"/>
          </a:xfrm>
          <a:prstGeom prst="rect">
            <a:avLst/>
          </a:prstGeom>
        </p:spPr>
      </p:pic>
    </p:spTree>
    <p:extLst>
      <p:ext uri="{BB962C8B-B14F-4D97-AF65-F5344CB8AC3E}">
        <p14:creationId xmlns:p14="http://schemas.microsoft.com/office/powerpoint/2010/main" val="1499784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3"/>
          <p:cNvPicPr>
            <a:picLocks noChangeAspect="1"/>
          </p:cNvPicPr>
          <p:nvPr/>
        </p:nvPicPr>
        <p:blipFill>
          <a:blip r:embed="rId3"/>
          <a:stretch>
            <a:fillRect/>
          </a:stretch>
        </p:blipFill>
        <p:spPr>
          <a:xfrm>
            <a:off x="1202094" y="1825626"/>
            <a:ext cx="9778287" cy="4351338"/>
          </a:xfrm>
          <a:prstGeom prst="rect">
            <a:avLst/>
          </a:prstGeom>
        </p:spPr>
      </p:pic>
      <p:sp>
        <p:nvSpPr>
          <p:cNvPr id="2" name="Title 1"/>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a:solidFill>
                  <a:schemeClr val="tx1"/>
                </a:solidFill>
                <a:latin typeface="+mj-lt"/>
                <a:ea typeface="+mj-ea"/>
                <a:cs typeface="+mj-cs"/>
              </a:rPr>
              <a:t>The Pro’s and Con’s</a:t>
            </a:r>
          </a:p>
        </p:txBody>
      </p:sp>
    </p:spTree>
    <p:extLst>
      <p:ext uri="{BB962C8B-B14F-4D97-AF65-F5344CB8AC3E}">
        <p14:creationId xmlns:p14="http://schemas.microsoft.com/office/powerpoint/2010/main" val="1884428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Have a go</a:t>
            </a:r>
            <a:r>
              <a:rPr lang="mr-IN" dirty="0"/>
              <a:t>…</a:t>
            </a:r>
            <a:endParaRPr lang="en-US" dirty="0"/>
          </a:p>
        </p:txBody>
      </p:sp>
      <p:sp>
        <p:nvSpPr>
          <p:cNvPr id="3" name="Content Placeholder 2"/>
          <p:cNvSpPr>
            <a:spLocks noGrp="1"/>
          </p:cNvSpPr>
          <p:nvPr>
            <p:ph idx="1"/>
          </p:nvPr>
        </p:nvSpPr>
        <p:spPr/>
        <p:txBody>
          <a:bodyPr/>
          <a:lstStyle/>
          <a:p>
            <a:r>
              <a:rPr lang="en-US" dirty="0"/>
              <a:t>Plan to use a piece of technology in a subject </a:t>
            </a:r>
            <a:r>
              <a:rPr lang="mr-IN" dirty="0"/>
              <a:t>–</a:t>
            </a:r>
            <a:r>
              <a:rPr lang="en-US" dirty="0"/>
              <a:t> be led by the learning not the technology.</a:t>
            </a:r>
          </a:p>
        </p:txBody>
      </p:sp>
    </p:spTree>
    <p:extLst>
      <p:ext uri="{BB962C8B-B14F-4D97-AF65-F5344CB8AC3E}">
        <p14:creationId xmlns:p14="http://schemas.microsoft.com/office/powerpoint/2010/main" val="1022321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B6725-5FC2-1A47-80C4-67E74A5CFE64}"/>
              </a:ext>
            </a:extLst>
          </p:cNvPr>
          <p:cNvSpPr>
            <a:spLocks noGrp="1"/>
          </p:cNvSpPr>
          <p:nvPr>
            <p:ph type="title"/>
          </p:nvPr>
        </p:nvSpPr>
        <p:spPr/>
        <p:txBody>
          <a:bodyPr/>
          <a:lstStyle/>
          <a:p>
            <a:r>
              <a:rPr lang="en-US" dirty="0"/>
              <a:t>Timeline your use of the following…</a:t>
            </a:r>
          </a:p>
        </p:txBody>
      </p:sp>
      <p:sp>
        <p:nvSpPr>
          <p:cNvPr id="3" name="Content Placeholder 2">
            <a:extLst>
              <a:ext uri="{FF2B5EF4-FFF2-40B4-BE49-F238E27FC236}">
                <a16:creationId xmlns:a16="http://schemas.microsoft.com/office/drawing/2014/main" id="{68ACB40E-078B-7D41-B676-D464B4AFB3CD}"/>
              </a:ext>
            </a:extLst>
          </p:cNvPr>
          <p:cNvSpPr>
            <a:spLocks noGrp="1"/>
          </p:cNvSpPr>
          <p:nvPr>
            <p:ph idx="1"/>
          </p:nvPr>
        </p:nvSpPr>
        <p:spPr/>
        <p:txBody>
          <a:bodyPr/>
          <a:lstStyle/>
          <a:p>
            <a:r>
              <a:rPr lang="en-US" dirty="0"/>
              <a:t>Mobile phones</a:t>
            </a:r>
          </a:p>
          <a:p>
            <a:r>
              <a:rPr lang="en-US" dirty="0"/>
              <a:t>Internet at home / work / mobile</a:t>
            </a:r>
          </a:p>
          <a:p>
            <a:r>
              <a:rPr lang="en-US" dirty="0"/>
              <a:t>Wi-Fi in the home</a:t>
            </a:r>
          </a:p>
          <a:p>
            <a:r>
              <a:rPr lang="en-US" dirty="0"/>
              <a:t>Connected devices</a:t>
            </a:r>
          </a:p>
          <a:p>
            <a:endParaRPr lang="en-US" dirty="0"/>
          </a:p>
          <a:p>
            <a:pPr marL="0" indent="0">
              <a:buNone/>
            </a:pPr>
            <a:r>
              <a:rPr lang="en-US" dirty="0"/>
              <a:t>Anything else?</a:t>
            </a:r>
          </a:p>
        </p:txBody>
      </p:sp>
    </p:spTree>
    <p:extLst>
      <p:ext uri="{BB962C8B-B14F-4D97-AF65-F5344CB8AC3E}">
        <p14:creationId xmlns:p14="http://schemas.microsoft.com/office/powerpoint/2010/main" val="1154751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r>
              <a:rPr lang="mr-IN" dirty="0"/>
              <a:t>…</a:t>
            </a:r>
            <a:endParaRPr lang="en-US" dirty="0"/>
          </a:p>
        </p:txBody>
      </p:sp>
      <p:sp>
        <p:nvSpPr>
          <p:cNvPr id="3" name="Content Placeholder 2"/>
          <p:cNvSpPr>
            <a:spLocks noGrp="1"/>
          </p:cNvSpPr>
          <p:nvPr>
            <p:ph idx="1"/>
          </p:nvPr>
        </p:nvSpPr>
        <p:spPr/>
        <p:txBody>
          <a:bodyPr/>
          <a:lstStyle/>
          <a:p>
            <a:r>
              <a:rPr lang="en-US" dirty="0"/>
              <a:t>Computing</a:t>
            </a:r>
          </a:p>
          <a:p>
            <a:endParaRPr lang="en-US" dirty="0"/>
          </a:p>
          <a:p>
            <a:endParaRPr lang="en-US" dirty="0"/>
          </a:p>
          <a:p>
            <a:r>
              <a:rPr lang="en-US" dirty="0"/>
              <a:t>Use of technology</a:t>
            </a:r>
          </a:p>
        </p:txBody>
      </p:sp>
    </p:spTree>
    <p:extLst>
      <p:ext uri="{BB962C8B-B14F-4D97-AF65-F5344CB8AC3E}">
        <p14:creationId xmlns:p14="http://schemas.microsoft.com/office/powerpoint/2010/main" val="499876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3784E-4E50-274F-8AD7-2B3A224159C4}"/>
              </a:ext>
            </a:extLst>
          </p:cNvPr>
          <p:cNvSpPr>
            <a:spLocks noGrp="1"/>
          </p:cNvSpPr>
          <p:nvPr>
            <p:ph type="title"/>
          </p:nvPr>
        </p:nvSpPr>
        <p:spPr/>
        <p:txBody>
          <a:bodyPr/>
          <a:lstStyle/>
          <a:p>
            <a:r>
              <a:rPr lang="en-US" dirty="0"/>
              <a:t>What about the Subject…? </a:t>
            </a:r>
          </a:p>
        </p:txBody>
      </p:sp>
      <p:sp>
        <p:nvSpPr>
          <p:cNvPr id="3" name="Content Placeholder 2">
            <a:extLst>
              <a:ext uri="{FF2B5EF4-FFF2-40B4-BE49-F238E27FC236}">
                <a16:creationId xmlns:a16="http://schemas.microsoft.com/office/drawing/2014/main" id="{095B5C42-2042-124C-BA4A-DC6183DF8EA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43594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we teach Computing and not ICT?</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98667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1-03 at 08.50.24.png"/>
          <p:cNvPicPr>
            <a:picLocks noChangeAspect="1"/>
          </p:cNvPicPr>
          <p:nvPr/>
        </p:nvPicPr>
        <p:blipFill rotWithShape="1">
          <a:blip r:embed="rId2">
            <a:extLst>
              <a:ext uri="{28A0092B-C50C-407E-A947-70E740481C1C}">
                <a14:useLocalDpi xmlns:a14="http://schemas.microsoft.com/office/drawing/2010/main" val="0"/>
              </a:ext>
            </a:extLst>
          </a:blip>
          <a:srcRect r="20008"/>
          <a:stretch/>
        </p:blipFill>
        <p:spPr>
          <a:xfrm>
            <a:off x="20" y="10"/>
            <a:ext cx="4635571" cy="6857990"/>
          </a:xfrm>
          <a:prstGeom prst="rect">
            <a:avLst/>
          </a:prstGeom>
          <a:effectLst/>
        </p:spPr>
      </p:pic>
      <p:cxnSp>
        <p:nvCxnSpPr>
          <p:cNvPr id="9" name="Straight Connector 8"/>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4D4439"/>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65430" y="629268"/>
            <a:ext cx="6586491" cy="1286160"/>
          </a:xfrm>
        </p:spPr>
        <p:txBody>
          <a:bodyPr anchor="b">
            <a:normAutofit/>
          </a:bodyPr>
          <a:lstStyle/>
          <a:p>
            <a:r>
              <a:rPr lang="en-US" dirty="0"/>
              <a:t>Why… change from ICT?</a:t>
            </a:r>
          </a:p>
        </p:txBody>
      </p:sp>
      <p:sp>
        <p:nvSpPr>
          <p:cNvPr id="3" name="Content Placeholder 2"/>
          <p:cNvSpPr>
            <a:spLocks noGrp="1"/>
          </p:cNvSpPr>
          <p:nvPr>
            <p:ph idx="1"/>
          </p:nvPr>
        </p:nvSpPr>
        <p:spPr>
          <a:xfrm>
            <a:off x="4965431" y="2438400"/>
            <a:ext cx="6586489" cy="3785419"/>
          </a:xfrm>
        </p:spPr>
        <p:txBody>
          <a:bodyPr>
            <a:normAutofit fontScale="92500" lnSpcReduction="10000"/>
          </a:bodyPr>
          <a:lstStyle/>
          <a:p>
            <a:r>
              <a:rPr lang="en-US" dirty="0"/>
              <a:t>Since 1999, ICT in schools has focused on developing pupils’ skills </a:t>
            </a:r>
            <a:r>
              <a:rPr lang="en-US" u="sng" dirty="0"/>
              <a:t>using programs, </a:t>
            </a:r>
            <a:r>
              <a:rPr lang="en-US" dirty="0"/>
              <a:t>such as Microsoft Office</a:t>
            </a:r>
          </a:p>
          <a:p>
            <a:r>
              <a:rPr lang="en-US" dirty="0"/>
              <a:t>Such ‘learning </a:t>
            </a:r>
            <a:r>
              <a:rPr lang="en-US" b="1" dirty="0"/>
              <a:t>using</a:t>
            </a:r>
            <a:r>
              <a:rPr lang="en-US" dirty="0"/>
              <a:t> computers’ is very different to ‘learning </a:t>
            </a:r>
            <a:r>
              <a:rPr lang="en-US" b="1" dirty="0"/>
              <a:t>about</a:t>
            </a:r>
            <a:r>
              <a:rPr lang="en-US" dirty="0"/>
              <a:t> computers’</a:t>
            </a:r>
          </a:p>
          <a:p>
            <a:r>
              <a:rPr lang="en-US" dirty="0"/>
              <a:t>In 2011 Eric Schmidt, Google’s Executive Chairman, explained he was ‘flabbergasted’ that Computer Science wasn’t on National Curriculum and England risked throwing away its great ‘computing heritage’.</a:t>
            </a:r>
          </a:p>
          <a:p>
            <a:endParaRPr lang="en-US" sz="2000" dirty="0"/>
          </a:p>
        </p:txBody>
      </p:sp>
    </p:spTree>
    <p:extLst>
      <p:ext uri="{BB962C8B-B14F-4D97-AF65-F5344CB8AC3E}">
        <p14:creationId xmlns:p14="http://schemas.microsoft.com/office/powerpoint/2010/main" val="2484677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1-03 at 09.01.20.png"/>
          <p:cNvPicPr>
            <a:picLocks noChangeAspect="1"/>
          </p:cNvPicPr>
          <p:nvPr/>
        </p:nvPicPr>
        <p:blipFill rotWithShape="1">
          <a:blip r:embed="rId2">
            <a:extLst>
              <a:ext uri="{28A0092B-C50C-407E-A947-70E740481C1C}">
                <a14:useLocalDpi xmlns:a14="http://schemas.microsoft.com/office/drawing/2010/main" val="0"/>
              </a:ext>
            </a:extLst>
          </a:blip>
          <a:srcRect l="29406"/>
          <a:stretch/>
        </p:blipFill>
        <p:spPr>
          <a:xfrm>
            <a:off x="20" y="10"/>
            <a:ext cx="4635571" cy="6857990"/>
          </a:xfrm>
          <a:prstGeom prst="rect">
            <a:avLst/>
          </a:prstGeom>
          <a:effectLst/>
        </p:spPr>
      </p:pic>
      <p:cxnSp>
        <p:nvCxnSpPr>
          <p:cNvPr id="9" name="Straight Connector 8"/>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93416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65430" y="629268"/>
            <a:ext cx="6586491" cy="1286160"/>
          </a:xfrm>
        </p:spPr>
        <p:txBody>
          <a:bodyPr anchor="b">
            <a:normAutofit/>
          </a:bodyPr>
          <a:lstStyle/>
          <a:p>
            <a:r>
              <a:rPr lang="en-US" dirty="0"/>
              <a:t>Why… change from ICT?</a:t>
            </a:r>
          </a:p>
        </p:txBody>
      </p:sp>
      <p:sp>
        <p:nvSpPr>
          <p:cNvPr id="3" name="Content Placeholder 2"/>
          <p:cNvSpPr>
            <a:spLocks noGrp="1"/>
          </p:cNvSpPr>
          <p:nvPr>
            <p:ph idx="1"/>
          </p:nvPr>
        </p:nvSpPr>
        <p:spPr>
          <a:xfrm>
            <a:off x="4965431" y="2438400"/>
            <a:ext cx="6586489" cy="3785419"/>
          </a:xfrm>
        </p:spPr>
        <p:txBody>
          <a:bodyPr>
            <a:normAutofit/>
          </a:bodyPr>
          <a:lstStyle/>
          <a:p>
            <a:r>
              <a:rPr lang="en-US" dirty="0"/>
              <a:t>‘Next Gen’ and Royal Society reports (Shut down or restart?) called for rebranding of ICT with increased focus on Computer Science</a:t>
            </a:r>
          </a:p>
          <a:p>
            <a:r>
              <a:rPr lang="en-US" dirty="0"/>
              <a:t>Secretary of State for Education announced at 2012 BETT he would ‘</a:t>
            </a:r>
            <a:r>
              <a:rPr lang="en-US" dirty="0" err="1"/>
              <a:t>disapply</a:t>
            </a:r>
            <a:r>
              <a:rPr lang="en-US" dirty="0"/>
              <a:t>’ old ICT </a:t>
            </a:r>
            <a:r>
              <a:rPr lang="en-US" dirty="0" err="1"/>
              <a:t>programme</a:t>
            </a:r>
            <a:r>
              <a:rPr lang="en-US" dirty="0"/>
              <a:t> of study</a:t>
            </a:r>
          </a:p>
          <a:p>
            <a:endParaRPr lang="en-US" sz="2000" dirty="0"/>
          </a:p>
        </p:txBody>
      </p:sp>
    </p:spTree>
    <p:extLst>
      <p:ext uri="{BB962C8B-B14F-4D97-AF65-F5344CB8AC3E}">
        <p14:creationId xmlns:p14="http://schemas.microsoft.com/office/powerpoint/2010/main" val="2688522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have you been teaching?</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528435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3010</TotalTime>
  <Words>1216</Words>
  <Application>Microsoft Macintosh PowerPoint</Application>
  <PresentationFormat>Widescreen</PresentationFormat>
  <Paragraphs>153</Paragraphs>
  <Slides>40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Calibri Light</vt:lpstr>
      <vt:lpstr>Office Theme</vt:lpstr>
      <vt:lpstr>NQT Programme :  Computing &amp; Technology 2019</vt:lpstr>
      <vt:lpstr>Outline</vt:lpstr>
      <vt:lpstr>Starter</vt:lpstr>
      <vt:lpstr>Timeline your use of the following…</vt:lpstr>
      <vt:lpstr>What about the Subject…? </vt:lpstr>
      <vt:lpstr>Why do we teach Computing and not ICT?</vt:lpstr>
      <vt:lpstr>Why… change from ICT?</vt:lpstr>
      <vt:lpstr>Why… change from ICT?</vt:lpstr>
      <vt:lpstr>What have you been teaching?</vt:lpstr>
      <vt:lpstr>PowerPoint Presentation</vt:lpstr>
      <vt:lpstr>PowerPoint Presentation</vt:lpstr>
      <vt:lpstr>Computational thinking…</vt:lpstr>
      <vt:lpstr>Make a sandwich…</vt:lpstr>
      <vt:lpstr>In the curriculum…</vt:lpstr>
      <vt:lpstr>Play noughts and crosses</vt:lpstr>
      <vt:lpstr>In the curriculum</vt:lpstr>
      <vt:lpstr>Guess my number 1-100</vt:lpstr>
      <vt:lpstr>In the curriculum</vt:lpstr>
      <vt:lpstr>In the curriculum</vt:lpstr>
      <vt:lpstr>E-safety guidance on a webpage</vt:lpstr>
      <vt:lpstr>In the curriculum </vt:lpstr>
      <vt:lpstr>PowerPoint Presentation</vt:lpstr>
      <vt:lpstr>Key concepts</vt:lpstr>
      <vt:lpstr>Having a go…</vt:lpstr>
      <vt:lpstr>Technology</vt:lpstr>
      <vt:lpstr>Having a go…</vt:lpstr>
      <vt:lpstr>Computer networks</vt:lpstr>
      <vt:lpstr>Having a go…</vt:lpstr>
      <vt:lpstr>Communicating and collaborating</vt:lpstr>
      <vt:lpstr>Having a go…</vt:lpstr>
      <vt:lpstr>Safety &amp; Responsible use</vt:lpstr>
      <vt:lpstr>Byron Review</vt:lpstr>
      <vt:lpstr>PowerPoint Presentation</vt:lpstr>
      <vt:lpstr>Having a go…</vt:lpstr>
      <vt:lpstr>Where next…?</vt:lpstr>
      <vt:lpstr>NQT Programme : Technology as a tool for learning </vt:lpstr>
      <vt:lpstr>Why use technology?  </vt:lpstr>
      <vt:lpstr>The Pro’s and Con’s</vt:lpstr>
      <vt:lpstr>Have a go…</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NQT Programme : Computing</dc:title>
  <dc:creator>David Hilton</dc:creator>
  <cp:lastModifiedBy>David Hilton</cp:lastModifiedBy>
  <cp:revision>16</cp:revision>
  <dcterms:created xsi:type="dcterms:W3CDTF">2017-03-14T09:19:33Z</dcterms:created>
  <dcterms:modified xsi:type="dcterms:W3CDTF">2019-03-13T09:04:55Z</dcterms:modified>
</cp:coreProperties>
</file>