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handoutMasterIdLst>
    <p:handoutMasterId r:id="rId18"/>
  </p:handoutMasterIdLst>
  <p:sldIdLst>
    <p:sldId id="256" r:id="rId2"/>
    <p:sldId id="257" r:id="rId3"/>
    <p:sldId id="258" r:id="rId4"/>
    <p:sldId id="260" r:id="rId5"/>
    <p:sldId id="259" r:id="rId6"/>
    <p:sldId id="270" r:id="rId7"/>
    <p:sldId id="269" r:id="rId8"/>
    <p:sldId id="261" r:id="rId9"/>
    <p:sldId id="262" r:id="rId10"/>
    <p:sldId id="263" r:id="rId11"/>
    <p:sldId id="265" r:id="rId12"/>
    <p:sldId id="264" r:id="rId13"/>
    <p:sldId id="271" r:id="rId14"/>
    <p:sldId id="266" r:id="rId15"/>
    <p:sldId id="268" r:id="rId16"/>
    <p:sldId id="267" r:id="rId17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F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6C439-110B-40EC-9E24-384143D4211D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6BB5D-AAFC-4245-83C1-20378E503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64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D3E8-FA68-4AD9-A2E8-172CA8379D5D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2CA4-7A07-4C09-BE71-4EEC2D03F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43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D3E8-FA68-4AD9-A2E8-172CA8379D5D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2CA4-7A07-4C09-BE71-4EEC2D03F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05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D3E8-FA68-4AD9-A2E8-172CA8379D5D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2CA4-7A07-4C09-BE71-4EEC2D03F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43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D3E8-FA68-4AD9-A2E8-172CA8379D5D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2CA4-7A07-4C09-BE71-4EEC2D03FBBD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5969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D3E8-FA68-4AD9-A2E8-172CA8379D5D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2CA4-7A07-4C09-BE71-4EEC2D03F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305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D3E8-FA68-4AD9-A2E8-172CA8379D5D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2CA4-7A07-4C09-BE71-4EEC2D03F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925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D3E8-FA68-4AD9-A2E8-172CA8379D5D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2CA4-7A07-4C09-BE71-4EEC2D03F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838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D3E8-FA68-4AD9-A2E8-172CA8379D5D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2CA4-7A07-4C09-BE71-4EEC2D03F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149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D3E8-FA68-4AD9-A2E8-172CA8379D5D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2CA4-7A07-4C09-BE71-4EEC2D03F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32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D3E8-FA68-4AD9-A2E8-172CA8379D5D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2CA4-7A07-4C09-BE71-4EEC2D03F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76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D3E8-FA68-4AD9-A2E8-172CA8379D5D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2CA4-7A07-4C09-BE71-4EEC2D03F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65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D3E8-FA68-4AD9-A2E8-172CA8379D5D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2CA4-7A07-4C09-BE71-4EEC2D03F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87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D3E8-FA68-4AD9-A2E8-172CA8379D5D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2CA4-7A07-4C09-BE71-4EEC2D03F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63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D3E8-FA68-4AD9-A2E8-172CA8379D5D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2CA4-7A07-4C09-BE71-4EEC2D03F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06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D3E8-FA68-4AD9-A2E8-172CA8379D5D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2CA4-7A07-4C09-BE71-4EEC2D03F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40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D3E8-FA68-4AD9-A2E8-172CA8379D5D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2CA4-7A07-4C09-BE71-4EEC2D03F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91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D3E8-FA68-4AD9-A2E8-172CA8379D5D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2CA4-7A07-4C09-BE71-4EEC2D03F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04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7A4D3E8-FA68-4AD9-A2E8-172CA8379D5D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E2CA4-7A07-4C09-BE71-4EEC2D03F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66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Guide to </a:t>
            </a:r>
            <a:r>
              <a:rPr lang="en-GB" dirty="0" err="1" smtClean="0"/>
              <a:t>Raiseonline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Key performance measures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0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Expected Progress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46110" y="1519707"/>
            <a:ext cx="10545631" cy="492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4 - Value </a:t>
            </a:r>
            <a:r>
              <a:rPr lang="en-GB" dirty="0" smtClean="0"/>
              <a:t>Added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1230117"/>
            <a:ext cx="11575389" cy="501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1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897" y="70577"/>
            <a:ext cx="9404723" cy="727913"/>
          </a:xfrm>
        </p:spPr>
        <p:txBody>
          <a:bodyPr/>
          <a:lstStyle/>
          <a:p>
            <a:r>
              <a:rPr lang="en-GB" dirty="0" smtClean="0"/>
              <a:t>Value Added  +/- 1000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29" y="811423"/>
            <a:ext cx="7503119" cy="4404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14" t="6369" r="3252" b="2455"/>
          <a:stretch/>
        </p:blipFill>
        <p:spPr>
          <a:xfrm>
            <a:off x="7405352" y="3618962"/>
            <a:ext cx="4507606" cy="29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0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Value Added - Primary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22" y="1661375"/>
            <a:ext cx="11880224" cy="361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56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0927"/>
          </a:xfrm>
        </p:spPr>
        <p:txBody>
          <a:bodyPr/>
          <a:lstStyle/>
          <a:p>
            <a:r>
              <a:rPr lang="en-GB" dirty="0" smtClean="0"/>
              <a:t>Progress 8 Student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453987"/>
            <a:ext cx="8946541" cy="4195481"/>
          </a:xfrm>
        </p:spPr>
        <p:txBody>
          <a:bodyPr/>
          <a:lstStyle/>
          <a:p>
            <a:r>
              <a:rPr lang="en-GB" b="1" dirty="0"/>
              <a:t>Student A scores 60 points</a:t>
            </a:r>
            <a:endParaRPr lang="en-GB" dirty="0"/>
          </a:p>
          <a:p>
            <a:r>
              <a:rPr lang="en-GB" b="1" dirty="0"/>
              <a:t>Student A KS2 Average Fine Level Prior Attainment -  4.5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b="1" dirty="0"/>
              <a:t>Progress 8</a:t>
            </a:r>
            <a:r>
              <a:rPr lang="en-GB" dirty="0"/>
              <a:t> is therefore </a:t>
            </a:r>
            <a:r>
              <a:rPr lang="en-GB" b="1" dirty="0"/>
              <a:t>60 points scored </a:t>
            </a:r>
            <a:r>
              <a:rPr lang="en-GB" b="1" dirty="0" smtClean="0"/>
              <a:t>– 45.8 </a:t>
            </a:r>
            <a:r>
              <a:rPr lang="en-GB" b="1" dirty="0"/>
              <a:t>points</a:t>
            </a:r>
            <a:r>
              <a:rPr lang="en-GB" dirty="0"/>
              <a:t> estimated = </a:t>
            </a:r>
            <a:r>
              <a:rPr lang="en-GB" dirty="0" smtClean="0"/>
              <a:t>14.2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This is divided by 10 to get the Progress 8 score </a:t>
            </a:r>
            <a:r>
              <a:rPr lang="en-GB" dirty="0" smtClean="0"/>
              <a:t>= 14.2/10 = </a:t>
            </a:r>
            <a:r>
              <a:rPr lang="en-GB" sz="2400" b="1" dirty="0" smtClean="0"/>
              <a:t>+1.42</a:t>
            </a:r>
            <a:endParaRPr lang="en-GB" sz="2400" b="1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744" y="4221996"/>
            <a:ext cx="4615562" cy="24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0927"/>
          </a:xfrm>
        </p:spPr>
        <p:txBody>
          <a:bodyPr/>
          <a:lstStyle/>
          <a:p>
            <a:r>
              <a:rPr lang="en-GB" dirty="0" smtClean="0"/>
              <a:t>Progress 8 Student 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452346"/>
            <a:ext cx="8946541" cy="4195481"/>
          </a:xfrm>
        </p:spPr>
        <p:txBody>
          <a:bodyPr/>
          <a:lstStyle/>
          <a:p>
            <a:r>
              <a:rPr lang="en-GB" b="1" dirty="0"/>
              <a:t>Student A scores </a:t>
            </a:r>
            <a:r>
              <a:rPr lang="en-GB" b="1" dirty="0" smtClean="0"/>
              <a:t>43 </a:t>
            </a:r>
            <a:r>
              <a:rPr lang="en-GB" b="1" dirty="0"/>
              <a:t>points</a:t>
            </a:r>
            <a:endParaRPr lang="en-GB" dirty="0"/>
          </a:p>
          <a:p>
            <a:r>
              <a:rPr lang="en-GB" b="1" dirty="0"/>
              <a:t>Student A KS2 Average Fine Level Prior Attainment -  4.5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b="1" dirty="0"/>
              <a:t>Progress 8</a:t>
            </a:r>
            <a:r>
              <a:rPr lang="en-GB" dirty="0"/>
              <a:t> is therefore </a:t>
            </a:r>
            <a:r>
              <a:rPr lang="en-GB" b="1" dirty="0" smtClean="0"/>
              <a:t>43 </a:t>
            </a:r>
            <a:r>
              <a:rPr lang="en-GB" b="1" dirty="0"/>
              <a:t>points scored </a:t>
            </a:r>
            <a:r>
              <a:rPr lang="en-GB" b="1" dirty="0" smtClean="0"/>
              <a:t>– 45.8 </a:t>
            </a:r>
            <a:r>
              <a:rPr lang="en-GB" b="1" dirty="0"/>
              <a:t>points</a:t>
            </a:r>
            <a:r>
              <a:rPr lang="en-GB" dirty="0"/>
              <a:t> estimated = </a:t>
            </a:r>
            <a:r>
              <a:rPr lang="en-GB" dirty="0" smtClean="0"/>
              <a:t>-2.8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This is divided by 10 to get the Progress 8 score </a:t>
            </a:r>
            <a:r>
              <a:rPr lang="en-GB" dirty="0" smtClean="0"/>
              <a:t>= -2.8/10 = </a:t>
            </a:r>
            <a:r>
              <a:rPr lang="en-GB" sz="2400" b="1" dirty="0" smtClean="0"/>
              <a:t>-0.28</a:t>
            </a:r>
            <a:endParaRPr lang="en-GB" sz="2400" b="1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49537"/>
          <a:stretch/>
        </p:blipFill>
        <p:spPr>
          <a:xfrm>
            <a:off x="7154683" y="4356720"/>
            <a:ext cx="4557928" cy="239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28" y="203336"/>
            <a:ext cx="11442176" cy="1400530"/>
          </a:xfrm>
        </p:spPr>
        <p:txBody>
          <a:bodyPr/>
          <a:lstStyle/>
          <a:p>
            <a:r>
              <a:rPr lang="en-GB" dirty="0" smtClean="0"/>
              <a:t>Triangulation – Raise/Ofsted/School Improvement Plans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602908"/>
              </p:ext>
            </p:extLst>
          </p:nvPr>
        </p:nvGraphicFramePr>
        <p:xfrm>
          <a:off x="223624" y="1603866"/>
          <a:ext cx="11263748" cy="4586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1"/>
                <a:gridCol w="2639291"/>
                <a:gridCol w="2826327"/>
                <a:gridCol w="2369129"/>
              </a:tblGrid>
              <a:tr h="929258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Raiseonline</a:t>
                      </a:r>
                      <a:r>
                        <a:rPr lang="en-GB" dirty="0" smtClean="0"/>
                        <a:t>/Ofsted Dashboard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Last Ofsted Report 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SEF/Academy Improvement Plan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Impact</a:t>
                      </a:r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673505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 least twice, KS4 expected progress (or more than expected progress) from starting points for </a:t>
                      </a:r>
                      <a:r>
                        <a:rPr lang="en-GB" sz="1800" b="1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disadvantaged pupils was</a:t>
                      </a:r>
                    </a:p>
                    <a:p>
                      <a:r>
                        <a:rPr lang="en-GB" sz="1800" b="1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well below other pupils nationally in mathematics. 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by an amount equivalent to three or more pupils.</a:t>
                      </a:r>
                    </a:p>
                    <a:p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‘Ensure that progress leaders use the wide range of information they have about individual pupils in each year group to ensure that the small groups of </a:t>
                      </a:r>
                      <a:r>
                        <a:rPr lang="en-GB" sz="1800" b="1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disadvantaged pupils who are not making expected progress are</a:t>
                      </a:r>
                    </a:p>
                    <a:p>
                      <a:r>
                        <a:rPr lang="en-GB" sz="1800" b="1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helped to catch up’.</a:t>
                      </a:r>
                      <a:endParaRPr lang="en-GB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Outcomes: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KS4 RAP focusing on exam skills, solo, HOT questions, which are being evidenced in student work.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ML’s focus on WIG and P8.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All students and vulnerable groups are tracked and interventions are delivered.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PPG and work with HPA students takes on a weekly basis for Year 11. </a:t>
                      </a:r>
                    </a:p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PPE Y11 data shows P8 from -0.7 to -0.5, -0.3 in December and currently (March 2016) +0.1 </a:t>
                      </a:r>
                      <a:r>
                        <a:rPr lang="en-GB" sz="1800" b="1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PPG +0.03</a:t>
                      </a:r>
                      <a:r>
                        <a:rPr lang="en-GB" sz="1800" b="1" kern="1200" baseline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and Non PPG +0.15</a:t>
                      </a:r>
                      <a:endParaRPr lang="en-GB" sz="1800" kern="1200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PPG students are showing improved performance data (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18.4% to 31% 5+EM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from Dec to March)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>
            <a:off x="8693239" y="1983346"/>
            <a:ext cx="1056067" cy="4250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Prior Attainment Informs the Journey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46111" y="2665927"/>
            <a:ext cx="2163651" cy="1828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KS1 Teacher Assessments</a:t>
            </a:r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5966149" y="2665927"/>
            <a:ext cx="2163651" cy="1828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KS4 Exams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3266963" y="2665927"/>
            <a:ext cx="2163651" cy="1828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KS2 Tests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8665335" y="2665927"/>
            <a:ext cx="2163651" cy="1828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Post 16</a:t>
            </a:r>
            <a:endParaRPr lang="en-GB" b="1" dirty="0"/>
          </a:p>
        </p:txBody>
      </p:sp>
      <p:sp>
        <p:nvSpPr>
          <p:cNvPr id="9" name="Right Arrow 8"/>
          <p:cNvSpPr/>
          <p:nvPr/>
        </p:nvSpPr>
        <p:spPr>
          <a:xfrm>
            <a:off x="1827748" y="3952738"/>
            <a:ext cx="2717444" cy="16495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Expectation to progress from Level 2 to Level 4</a:t>
            </a:r>
            <a:endParaRPr lang="en-GB" b="1" dirty="0"/>
          </a:p>
        </p:txBody>
      </p:sp>
      <p:sp>
        <p:nvSpPr>
          <p:cNvPr id="11" name="Right Arrow 10"/>
          <p:cNvSpPr/>
          <p:nvPr/>
        </p:nvSpPr>
        <p:spPr>
          <a:xfrm>
            <a:off x="7474084" y="4083758"/>
            <a:ext cx="3044808" cy="15984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A level grade is dependent on GCSE average point score</a:t>
            </a:r>
            <a:endParaRPr lang="en-GB" b="1" dirty="0"/>
          </a:p>
        </p:txBody>
      </p:sp>
      <p:sp>
        <p:nvSpPr>
          <p:cNvPr id="12" name="Right Arrow 11"/>
          <p:cNvSpPr/>
          <p:nvPr/>
        </p:nvSpPr>
        <p:spPr>
          <a:xfrm>
            <a:off x="4592437" y="4084028"/>
            <a:ext cx="2834402" cy="159846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Expectation to progress form level 4 to a Grade C </a:t>
            </a:r>
            <a:endParaRPr lang="en-GB" b="1" dirty="0"/>
          </a:p>
        </p:txBody>
      </p:sp>
      <p:sp>
        <p:nvSpPr>
          <p:cNvPr id="13" name="Left-Right Arrow 12"/>
          <p:cNvSpPr/>
          <p:nvPr/>
        </p:nvSpPr>
        <p:spPr>
          <a:xfrm>
            <a:off x="2535075" y="3144496"/>
            <a:ext cx="1120461" cy="613009"/>
          </a:xfrm>
          <a:prstGeom prst="left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Progress</a:t>
            </a:r>
            <a:endParaRPr lang="en-GB" sz="1200" dirty="0"/>
          </a:p>
        </p:txBody>
      </p:sp>
      <p:sp>
        <p:nvSpPr>
          <p:cNvPr id="14" name="Left-Right Arrow 13"/>
          <p:cNvSpPr/>
          <p:nvPr/>
        </p:nvSpPr>
        <p:spPr>
          <a:xfrm>
            <a:off x="7837337" y="3260405"/>
            <a:ext cx="1120461" cy="613009"/>
          </a:xfrm>
          <a:prstGeom prst="left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Progress</a:t>
            </a:r>
            <a:endParaRPr lang="en-GB" sz="1200" dirty="0"/>
          </a:p>
        </p:txBody>
      </p:sp>
      <p:sp>
        <p:nvSpPr>
          <p:cNvPr id="15" name="Left-Right Arrow 14"/>
          <p:cNvSpPr/>
          <p:nvPr/>
        </p:nvSpPr>
        <p:spPr>
          <a:xfrm>
            <a:off x="5138151" y="3259867"/>
            <a:ext cx="1120461" cy="613009"/>
          </a:xfrm>
          <a:prstGeom prst="left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Progress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9004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506993" cy="951079"/>
          </a:xfrm>
        </p:spPr>
        <p:txBody>
          <a:bodyPr/>
          <a:lstStyle/>
          <a:p>
            <a:r>
              <a:rPr lang="en-GB" dirty="0" smtClean="0"/>
              <a:t>Prior Attainment Informs the Journey 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011951"/>
              </p:ext>
            </p:extLst>
          </p:nvPr>
        </p:nvGraphicFramePr>
        <p:xfrm>
          <a:off x="1008032" y="2588256"/>
          <a:ext cx="2753901" cy="2618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9775"/>
                <a:gridCol w="1304126"/>
              </a:tblGrid>
              <a:tr h="520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Key Stage 1 </a:t>
                      </a:r>
                      <a:r>
                        <a:rPr lang="en-GB" sz="1400" dirty="0" smtClean="0">
                          <a:effectLst/>
                        </a:rPr>
                        <a:t>Tests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Points: all subjects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68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4+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27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68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21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772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2A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2B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2C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17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15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13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FFFF00"/>
                    </a:solidFill>
                  </a:tcPr>
                </a:tc>
              </a:tr>
              <a:tr h="268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9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20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 – Working towards level 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3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graphicFrame>
        <p:nvGraphicFramePr>
          <p:cNvPr id="1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892116"/>
              </p:ext>
            </p:extLst>
          </p:nvPr>
        </p:nvGraphicFramePr>
        <p:xfrm>
          <a:off x="4256638" y="2576197"/>
          <a:ext cx="2806212" cy="2642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7314"/>
                <a:gridCol w="1328898"/>
              </a:tblGrid>
              <a:tr h="520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Key Stage </a:t>
                      </a:r>
                      <a:r>
                        <a:rPr lang="en-GB" sz="1400" dirty="0" smtClean="0">
                          <a:effectLst/>
                        </a:rPr>
                        <a:t>2 </a:t>
                      </a:r>
                      <a:r>
                        <a:rPr lang="en-GB" sz="1400" dirty="0">
                          <a:effectLst/>
                        </a:rPr>
                        <a:t>Test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Points: all subjects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68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68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7965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 marT="9525" marB="95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 marT="9525" marB="9525" anchor="ctr">
                    <a:solidFill>
                      <a:srgbClr val="FFFF00"/>
                    </a:solidFill>
                  </a:tcPr>
                </a:tc>
              </a:tr>
              <a:tr h="268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20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2, N</a:t>
                      </a:r>
                      <a:r>
                        <a:rPr lang="en-GB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or B (Below)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13" name="Left-Right Arrow 12"/>
          <p:cNvSpPr/>
          <p:nvPr/>
        </p:nvSpPr>
        <p:spPr>
          <a:xfrm>
            <a:off x="3311613" y="3730572"/>
            <a:ext cx="1120461" cy="613009"/>
          </a:xfrm>
          <a:prstGeom prst="leftRightArrow">
            <a:avLst/>
          </a:prstGeom>
          <a:solidFill>
            <a:srgbClr val="61FF6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Progress</a:t>
            </a:r>
            <a:endParaRPr lang="en-GB" sz="1200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907209"/>
              </p:ext>
            </p:extLst>
          </p:nvPr>
        </p:nvGraphicFramePr>
        <p:xfrm>
          <a:off x="7527296" y="2472743"/>
          <a:ext cx="3303836" cy="29575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9071"/>
                <a:gridCol w="1564765"/>
              </a:tblGrid>
              <a:tr h="522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GCSE Grade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Grade APS Points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18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58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18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52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18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46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6675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40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FFFF00"/>
                    </a:solidFill>
                  </a:tcPr>
                </a:tc>
              </a:tr>
              <a:tr h="218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34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18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28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18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22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18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16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12" name="Right Arrow 11"/>
          <p:cNvSpPr/>
          <p:nvPr/>
        </p:nvSpPr>
        <p:spPr>
          <a:xfrm>
            <a:off x="6027313" y="5322547"/>
            <a:ext cx="3844346" cy="14102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Expectation to progress form level 4 to a Grade C </a:t>
            </a:r>
            <a:endParaRPr lang="en-GB" b="1" dirty="0"/>
          </a:p>
        </p:txBody>
      </p:sp>
      <p:sp>
        <p:nvSpPr>
          <p:cNvPr id="9" name="Right Arrow 8"/>
          <p:cNvSpPr/>
          <p:nvPr/>
        </p:nvSpPr>
        <p:spPr>
          <a:xfrm>
            <a:off x="2421228" y="5259539"/>
            <a:ext cx="3256006" cy="147324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Expectation to progress from Level 2 to Level 4</a:t>
            </a:r>
            <a:endParaRPr lang="en-GB" b="1" dirty="0"/>
          </a:p>
        </p:txBody>
      </p:sp>
      <p:sp>
        <p:nvSpPr>
          <p:cNvPr id="18" name="Left-Right Arrow 17"/>
          <p:cNvSpPr/>
          <p:nvPr/>
        </p:nvSpPr>
        <p:spPr>
          <a:xfrm>
            <a:off x="6735654" y="3730573"/>
            <a:ext cx="1120461" cy="613009"/>
          </a:xfrm>
          <a:prstGeom prst="leftRightArrow">
            <a:avLst/>
          </a:prstGeom>
          <a:solidFill>
            <a:srgbClr val="61FF6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Progress</a:t>
            </a:r>
            <a:endParaRPr lang="en-GB" sz="12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08890"/>
              </p:ext>
            </p:extLst>
          </p:nvPr>
        </p:nvGraphicFramePr>
        <p:xfrm>
          <a:off x="11139017" y="2443169"/>
          <a:ext cx="775594" cy="2943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594"/>
              </a:tblGrid>
              <a:tr h="1265946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HPA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1FF61"/>
                    </a:solidFill>
                  </a:tcPr>
                </a:tc>
              </a:tr>
              <a:tr h="708339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MPA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969591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LPA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778055"/>
              </p:ext>
            </p:extLst>
          </p:nvPr>
        </p:nvGraphicFramePr>
        <p:xfrm>
          <a:off x="154545" y="2588654"/>
          <a:ext cx="695461" cy="2624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461"/>
              </a:tblGrid>
              <a:tr h="1046441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HPA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1FF61"/>
                    </a:solidFill>
                  </a:tcPr>
                </a:tc>
              </a:tr>
              <a:tr h="756601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MPA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821725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LPA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037630"/>
              </p:ext>
            </p:extLst>
          </p:nvPr>
        </p:nvGraphicFramePr>
        <p:xfrm>
          <a:off x="128789" y="5511677"/>
          <a:ext cx="2112135" cy="888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135"/>
              </a:tblGrid>
              <a:tr h="249199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HIGH PRIOR ATTAINERS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1FF61"/>
                    </a:solidFill>
                  </a:tcPr>
                </a:tc>
              </a:tr>
              <a:tr h="282700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MEDIUM PRIOR ATTAINERS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31466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LOW</a:t>
                      </a:r>
                      <a:r>
                        <a:rPr lang="en-GB" sz="12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200" b="1" dirty="0" smtClean="0">
                          <a:solidFill>
                            <a:schemeClr val="bg1"/>
                          </a:solidFill>
                        </a:rPr>
                        <a:t>PRIOR ATTAINERS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7263685" y="1197736"/>
            <a:ext cx="3696235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5+A*-CEM = 40%</a:t>
            </a:r>
          </a:p>
          <a:p>
            <a:pPr algn="ctr"/>
            <a:r>
              <a:rPr lang="en-GB" sz="1400" b="1" dirty="0" smtClean="0"/>
              <a:t>Expected levels of Progress in English 73% and maths 68%</a:t>
            </a:r>
            <a:endParaRPr lang="en-GB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455312" y="1264122"/>
            <a:ext cx="1931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School Data Thresholds and Floors</a:t>
            </a:r>
            <a:endParaRPr lang="en-GB" dirty="0"/>
          </a:p>
        </p:txBody>
      </p:sp>
      <p:sp>
        <p:nvSpPr>
          <p:cNvPr id="25" name="Rounded Rectangle 24"/>
          <p:cNvSpPr/>
          <p:nvPr/>
        </p:nvSpPr>
        <p:spPr>
          <a:xfrm>
            <a:off x="3337374" y="1197737"/>
            <a:ext cx="3810404" cy="8883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 smtClean="0"/>
          </a:p>
          <a:p>
            <a:pPr algn="ctr"/>
            <a:r>
              <a:rPr lang="en-GB" sz="1400" b="1" dirty="0" smtClean="0"/>
              <a:t>Combined RWM Level 4+ = 65%</a:t>
            </a:r>
          </a:p>
          <a:p>
            <a:pPr algn="ctr"/>
            <a:r>
              <a:rPr lang="en-GB" sz="1400" b="1" dirty="0"/>
              <a:t>Expected levels of Progress in </a:t>
            </a:r>
            <a:r>
              <a:rPr lang="en-GB" sz="1400" b="1" dirty="0" smtClean="0"/>
              <a:t>Reading 94% Writing 96% and maths 93%</a:t>
            </a:r>
            <a:endParaRPr lang="en-GB" sz="1400" b="1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7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1Prior Attainment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54" y="1672944"/>
            <a:ext cx="10209069" cy="380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8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 Prior Attainment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087" y="1645769"/>
            <a:ext cx="10543963" cy="373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8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54865"/>
          </a:xfrm>
        </p:spPr>
        <p:txBody>
          <a:bodyPr/>
          <a:lstStyle/>
          <a:p>
            <a:r>
              <a:rPr lang="en-GB" dirty="0" smtClean="0"/>
              <a:t>Task 2 Average Point Scores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376" y="1243012"/>
            <a:ext cx="7132373" cy="542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99466"/>
            <a:ext cx="9404723" cy="1400530"/>
          </a:xfrm>
        </p:spPr>
        <p:txBody>
          <a:bodyPr/>
          <a:lstStyle/>
          <a:p>
            <a:r>
              <a:rPr lang="en-GB" dirty="0" smtClean="0"/>
              <a:t>Average Point Scores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092" y="947074"/>
            <a:ext cx="7543800" cy="565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5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71" y="204114"/>
            <a:ext cx="11035028" cy="1400530"/>
          </a:xfrm>
        </p:spPr>
        <p:txBody>
          <a:bodyPr/>
          <a:lstStyle/>
          <a:p>
            <a:r>
              <a:rPr lang="en-GB" sz="4000" dirty="0" smtClean="0"/>
              <a:t>Task 3 -Expected Progress - Prior </a:t>
            </a:r>
            <a:br>
              <a:rPr lang="en-GB" sz="4000" dirty="0" smtClean="0"/>
            </a:br>
            <a:r>
              <a:rPr lang="en-GB" sz="4000" dirty="0" smtClean="0"/>
              <a:t>Attainment </a:t>
            </a:r>
            <a:r>
              <a:rPr lang="en-GB" sz="4000" dirty="0" smtClean="0"/>
              <a:t>(input) with </a:t>
            </a:r>
            <a:r>
              <a:rPr lang="en-GB" sz="4000" dirty="0" smtClean="0"/>
              <a:t>Outcomes (output)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t="13623" r="48873" b="28326"/>
          <a:stretch/>
        </p:blipFill>
        <p:spPr bwMode="auto">
          <a:xfrm>
            <a:off x="1738648" y="1853248"/>
            <a:ext cx="5925797" cy="4382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332694" y="3600410"/>
            <a:ext cx="1320353" cy="8880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Input</a:t>
            </a:r>
            <a:endParaRPr lang="en-GB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7127152" y="2052918"/>
            <a:ext cx="1635617" cy="106894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Output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7127152" y="4185634"/>
            <a:ext cx="2364578" cy="746974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Above expected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6569029" y="4900109"/>
            <a:ext cx="2364578" cy="746974"/>
          </a:xfrm>
          <a:prstGeom prst="lef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Expected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6492571" y="5659822"/>
            <a:ext cx="2364578" cy="746974"/>
          </a:xfrm>
          <a:prstGeom prst="left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Below Expected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English Expected Progress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50" t="14388" r="2279" b="24427"/>
          <a:stretch/>
        </p:blipFill>
        <p:spPr>
          <a:xfrm>
            <a:off x="257577" y="1468192"/>
            <a:ext cx="11011438" cy="478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2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1040</TotalTime>
  <Words>483</Words>
  <Application>Microsoft Office PowerPoint</Application>
  <PresentationFormat>Widescreen</PresentationFormat>
  <Paragraphs>135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Ion</vt:lpstr>
      <vt:lpstr>A Guide to Raiseonline</vt:lpstr>
      <vt:lpstr>Prior Attainment Informs the Journey</vt:lpstr>
      <vt:lpstr>Prior Attainment Informs the Journey </vt:lpstr>
      <vt:lpstr>Task 1Prior Attainment</vt:lpstr>
      <vt:lpstr>Task 1 Prior Attainment</vt:lpstr>
      <vt:lpstr>Task 2 Average Point Scores</vt:lpstr>
      <vt:lpstr>Average Point Scores</vt:lpstr>
      <vt:lpstr>Task 3 -Expected Progress - Prior  Attainment (input) with Outcomes (output) </vt:lpstr>
      <vt:lpstr>English Expected Progress</vt:lpstr>
      <vt:lpstr>Maths Expected Progress</vt:lpstr>
      <vt:lpstr>Task 4 - Value Added</vt:lpstr>
      <vt:lpstr>Value Added  +/- 1000</vt:lpstr>
      <vt:lpstr>Value Added - Primary</vt:lpstr>
      <vt:lpstr>Progress 8 Student A</vt:lpstr>
      <vt:lpstr>Progress 8 Student B</vt:lpstr>
      <vt:lpstr>Triangulation – Raise/Ofsted/School Improvement Plans</vt:lpstr>
    </vt:vector>
  </TitlesOfParts>
  <Company>Cambridge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Guide to Raiseonline</dc:title>
  <dc:creator>Mrs P Brenchley</dc:creator>
  <cp:lastModifiedBy>Mrs P Brenchley</cp:lastModifiedBy>
  <cp:revision>39</cp:revision>
  <cp:lastPrinted>2016-04-18T14:04:51Z</cp:lastPrinted>
  <dcterms:created xsi:type="dcterms:W3CDTF">2016-04-15T14:14:28Z</dcterms:created>
  <dcterms:modified xsi:type="dcterms:W3CDTF">2016-04-18T15:22:46Z</dcterms:modified>
</cp:coreProperties>
</file>